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3" r:id="rId6"/>
    <p:sldId id="28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1E04-41F7-4AB6-89F6-AE16AF521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92B25-A0E0-48A8-BCEF-60322B7E6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29BB8-628A-4910-92F1-45B0C243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E2BFB-4151-42C5-882D-7CF0F01A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CCC6-9304-4F26-9712-E4EF528F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28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1508-FFF3-4777-938E-9C75698D6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738F3-59B6-4AF6-A18B-F70D90698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88F1B-8893-4782-B60A-A4E7DF54E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D15D6-78E0-4BF7-A829-E4DFE466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08366-37AB-456B-83CF-172DC0E5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66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BFC43-7E7A-4CFA-B9F0-CDF040BE3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91614-623B-4AAB-9FFF-8CD42759C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AA704-51FC-4C3B-BA82-56A5707EA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2C3EE-0D6E-43F7-92AE-6B21DC75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FB0A6-DD57-4FDD-A6B0-53B8CA7E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32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0525E-A9AD-44C1-9A91-C098660B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80AE-5F1A-49AE-A3C3-DE4F3B819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B3FF7-F97F-4F95-A653-B4EEAACC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EEDA3-DA53-416E-83E9-052D8D42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8F86D-D8DD-4F3D-92BC-A2FBC89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34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169A-7B20-4A86-ABEC-54069CF9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A5254-C738-4593-8DC4-2CA4EE5AC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A46A2-C2FF-4B42-88CF-B6D5B19D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42651-0647-4375-A8E4-7ADD8D9F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A0BCF-5BE2-4D80-9BEB-1A598D08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41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F4F59-0CAE-40E0-AD8B-4C252F7D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EC38-1DF9-447E-A502-50572D805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238E6-C54B-4842-AFEB-74788EC8B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02D63-09EB-4837-A758-B5B454637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79534-3546-4B4E-AFE2-3B0F31A6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F460E-C091-4184-9A4B-FA4354011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37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7B734-0F60-4590-BAE0-1C6E8154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286A-6030-402B-BA48-3BA695B28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4FD1B-98F0-4171-B34B-A2F69BE81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D32CA-ACE9-440E-B6D5-D661AF2BC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CBF289-7C32-4BAC-879C-DAE0D2739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B928D-60B5-4390-832A-76AD9F0A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FE8ECB-2454-4524-975A-4F50E5DA4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9F514C-F444-4C80-A6B8-39687F35E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C6D68-9028-41CB-A97A-88276B88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E2C62-AB9F-4E37-837E-5D1D2369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A05BD-7295-4045-9A4E-5BDEFF07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2F8A5-9294-4120-9FBE-E8EEA2C9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07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5EC14-17B7-4720-A2B4-ABF528B4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45B5C-AC18-4011-A4D3-E1F742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FCE58-0A6A-48A0-88E4-E69B9CFD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1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9D39-8435-4A29-8CEF-58D179A56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D137-4112-47E2-A8AD-3A1EC2AE0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87A9D-AA71-47E2-88B4-A878C626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CF8F5-B620-4496-9870-94320205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9C2B3-9650-48D8-85C3-0429F920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D0E65-6242-4C80-9B87-B6A20CFD6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82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E262-981A-4828-86AB-B8DD3D40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EEEFC-2545-4E0B-8F35-F8B9D3DE3C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1EA8B-4B80-4789-B6FB-DFB4DD1DA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6C18C-CDBC-4666-AC4E-E4526A444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000A4-1379-42C9-9D8E-DA2FD4EB3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4CE47-434D-4A63-9056-7AB07980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82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30E3-2698-4228-B4FC-205AF222E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F15A0-05B8-4D07-AE44-04775CD67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A9E27-7D48-42B1-9198-AC2CA9213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F1330-8A9D-46E5-9014-41C3CEC86C25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4B6D9-55DC-4882-B800-777D28CB7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B0DAD-1028-4FAC-8AD3-8559655B5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0665F-85B8-43A7-AC39-00EF9D1C6E1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19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3E0717-3425-4DB2-9D67-890070D545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46"/>
          <a:stretch/>
        </p:blipFill>
        <p:spPr>
          <a:xfrm>
            <a:off x="0" y="369116"/>
            <a:ext cx="12192000" cy="6360428"/>
          </a:xfrm>
          <a:prstGeom prst="rect">
            <a:avLst/>
          </a:prstGeom>
        </p:spPr>
      </p:pic>
      <p:sp>
        <p:nvSpPr>
          <p:cNvPr id="7" name="Arrow: Up 6">
            <a:extLst>
              <a:ext uri="{FF2B5EF4-FFF2-40B4-BE49-F238E27FC236}">
                <a16:creationId xmlns:a16="http://schemas.microsoft.com/office/drawing/2014/main" id="{DC30433D-8B8A-45B9-A58F-B5B16934F105}"/>
              </a:ext>
            </a:extLst>
          </p:cNvPr>
          <p:cNvSpPr/>
          <p:nvPr/>
        </p:nvSpPr>
        <p:spPr>
          <a:xfrm rot="1621553">
            <a:off x="851835" y="982081"/>
            <a:ext cx="134224" cy="1216403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7A4EE478-19B9-48EC-87EB-22992C57B70A}"/>
              </a:ext>
            </a:extLst>
          </p:cNvPr>
          <p:cNvSpPr/>
          <p:nvPr/>
        </p:nvSpPr>
        <p:spPr>
          <a:xfrm>
            <a:off x="7340367" y="1937328"/>
            <a:ext cx="2734811" cy="1686716"/>
          </a:xfrm>
          <a:prstGeom prst="borderCallout2">
            <a:avLst>
              <a:gd name="adj1" fmla="val 48847"/>
              <a:gd name="adj2" fmla="val -2198"/>
              <a:gd name="adj3" fmla="val 18750"/>
              <a:gd name="adj4" fmla="val -16667"/>
              <a:gd name="adj5" fmla="val 58337"/>
              <a:gd name="adj6" fmla="val -5065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make prediction on new data stored in azure blob container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44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E7CEE6-E57E-4F1E-A69B-FD25B0076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123"/>
            <a:ext cx="6978711" cy="3664370"/>
          </a:xfrm>
          <a:prstGeom prst="rect">
            <a:avLst/>
          </a:prstGeom>
        </p:spPr>
      </p:pic>
      <p:sp>
        <p:nvSpPr>
          <p:cNvPr id="8" name="Callout: Bent Line 7">
            <a:extLst>
              <a:ext uri="{FF2B5EF4-FFF2-40B4-BE49-F238E27FC236}">
                <a16:creationId xmlns:a16="http://schemas.microsoft.com/office/drawing/2014/main" id="{D0051E30-FBD1-4505-931E-F5A530A7EAC4}"/>
              </a:ext>
            </a:extLst>
          </p:cNvPr>
          <p:cNvSpPr/>
          <p:nvPr/>
        </p:nvSpPr>
        <p:spPr>
          <a:xfrm>
            <a:off x="1669409" y="4563082"/>
            <a:ext cx="2734811" cy="1359546"/>
          </a:xfrm>
          <a:prstGeom prst="borderCallout2">
            <a:avLst>
              <a:gd name="adj1" fmla="val 48847"/>
              <a:gd name="adj2" fmla="val -2198"/>
              <a:gd name="adj3" fmla="val 16997"/>
              <a:gd name="adj4" fmla="val -49182"/>
              <a:gd name="adj5" fmla="val -194623"/>
              <a:gd name="adj6" fmla="val -2151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to your storage account &gt; access keys and retrieve Storage account name and Key </a:t>
            </a:r>
            <a:endParaRPr lang="it-I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207B3A-9D35-4993-B074-F5B9F894A9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89"/>
          <a:stretch/>
        </p:blipFill>
        <p:spPr>
          <a:xfrm>
            <a:off x="4837639" y="838899"/>
            <a:ext cx="6272182" cy="30535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DA2976-4E16-4780-9822-572A29DCA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643" b="-5643"/>
          <a:stretch/>
        </p:blipFill>
        <p:spPr>
          <a:xfrm>
            <a:off x="6152861" y="3596780"/>
            <a:ext cx="5782811" cy="297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6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BDA1CF-DAC1-48F6-B03F-79B3F7A74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204"/>
            <a:ext cx="12192000" cy="6605592"/>
          </a:xfrm>
          <a:prstGeom prst="rect">
            <a:avLst/>
          </a:prstGeom>
        </p:spPr>
      </p:pic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96CA52E1-64A1-45E2-87DC-669799172CB0}"/>
              </a:ext>
            </a:extLst>
          </p:cNvPr>
          <p:cNvSpPr/>
          <p:nvPr/>
        </p:nvSpPr>
        <p:spPr>
          <a:xfrm>
            <a:off x="1669409" y="4563082"/>
            <a:ext cx="2734811" cy="1669938"/>
          </a:xfrm>
          <a:prstGeom prst="borderCallout2">
            <a:avLst>
              <a:gd name="adj1" fmla="val 48847"/>
              <a:gd name="adj2" fmla="val -2198"/>
              <a:gd name="adj3" fmla="val 16997"/>
              <a:gd name="adj4" fmla="val -49182"/>
              <a:gd name="adj5" fmla="val -166874"/>
              <a:gd name="adj6" fmla="val -3071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I’ve imported </a:t>
            </a:r>
            <a:r>
              <a:rPr lang="en-US" dirty="0" err="1"/>
              <a:t>scoring_data</a:t>
            </a:r>
            <a:r>
              <a:rPr lang="en-US" dirty="0"/>
              <a:t> (unlabeled data) on which make prediction and the test data used on Azure ML Studio to evaluate model after training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022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84CFB7-B426-4EF4-9EB0-6C95ECA45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09" y="0"/>
            <a:ext cx="11835581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B9CEFA-AE22-4D65-9EE2-341059AE5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09" y="0"/>
            <a:ext cx="11835581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7C29F9C-0EE2-4C1A-A51E-8A6D95243898}"/>
              </a:ext>
            </a:extLst>
          </p:cNvPr>
          <p:cNvGrpSpPr/>
          <p:nvPr/>
        </p:nvGrpSpPr>
        <p:grpSpPr>
          <a:xfrm>
            <a:off x="1669409" y="4563082"/>
            <a:ext cx="6149130" cy="1669938"/>
            <a:chOff x="1669409" y="4563082"/>
            <a:chExt cx="6149130" cy="1669938"/>
          </a:xfrm>
        </p:grpSpPr>
        <p:sp>
          <p:nvSpPr>
            <p:cNvPr id="13" name="Callout: Bent Line 12">
              <a:extLst>
                <a:ext uri="{FF2B5EF4-FFF2-40B4-BE49-F238E27FC236}">
                  <a16:creationId xmlns:a16="http://schemas.microsoft.com/office/drawing/2014/main" id="{2CB6073C-5023-4894-A1CC-B5F28B5E20F4}"/>
                </a:ext>
              </a:extLst>
            </p:cNvPr>
            <p:cNvSpPr/>
            <p:nvPr/>
          </p:nvSpPr>
          <p:spPr>
            <a:xfrm>
              <a:off x="1669409" y="4563082"/>
              <a:ext cx="6149130" cy="1669938"/>
            </a:xfrm>
            <a:prstGeom prst="borderCallout2">
              <a:avLst>
                <a:gd name="adj1" fmla="val 48847"/>
                <a:gd name="adj2" fmla="val -2198"/>
                <a:gd name="adj3" fmla="val 22021"/>
                <a:gd name="adj4" fmla="val -24066"/>
                <a:gd name="adj5" fmla="val -97549"/>
                <a:gd name="adj6" fmla="val 4172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4660E1E-EA93-4C58-96B4-3FBBEBD40D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75846" y="4721514"/>
              <a:ext cx="5527307" cy="13530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77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F98BB1-3AD0-4086-8DDB-4376AB765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97"/>
          <a:stretch/>
        </p:blipFill>
        <p:spPr>
          <a:xfrm>
            <a:off x="0" y="419450"/>
            <a:ext cx="12192000" cy="6331129"/>
          </a:xfrm>
          <a:prstGeom prst="rect">
            <a:avLst/>
          </a:prstGeom>
        </p:spPr>
      </p:pic>
      <p:sp>
        <p:nvSpPr>
          <p:cNvPr id="13" name="Callout: Bent Line 12">
            <a:extLst>
              <a:ext uri="{FF2B5EF4-FFF2-40B4-BE49-F238E27FC236}">
                <a16:creationId xmlns:a16="http://schemas.microsoft.com/office/drawing/2014/main" id="{9EBD04DC-7CDC-4E08-B358-64D9AAA13BE9}"/>
              </a:ext>
            </a:extLst>
          </p:cNvPr>
          <p:cNvSpPr/>
          <p:nvPr/>
        </p:nvSpPr>
        <p:spPr>
          <a:xfrm>
            <a:off x="1451295" y="5905850"/>
            <a:ext cx="7189365" cy="813732"/>
          </a:xfrm>
          <a:prstGeom prst="borderCallout2">
            <a:avLst>
              <a:gd name="adj1" fmla="val 52364"/>
              <a:gd name="adj2" fmla="val 100256"/>
              <a:gd name="adj3" fmla="val 38096"/>
              <a:gd name="adj4" fmla="val 127198"/>
              <a:gd name="adj5" fmla="val -523749"/>
              <a:gd name="adj6" fmla="val 11064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Check data type and rename column as predicted; apply the machine learning model also on the </a:t>
            </a:r>
            <a:r>
              <a:rPr lang="en-US" dirty="0" err="1"/>
              <a:t>test_data</a:t>
            </a:r>
            <a:r>
              <a:rPr lang="en-US" dirty="0"/>
              <a:t> and do the same operation; then </a:t>
            </a:r>
            <a:r>
              <a:rPr lang="en-US" dirty="0" err="1"/>
              <a:t>close&amp;apply</a:t>
            </a:r>
            <a:r>
              <a:rPr lang="en-US" dirty="0"/>
              <a:t> </a:t>
            </a:r>
            <a:r>
              <a:rPr lang="en-US" dirty="0" err="1"/>
              <a:t>PowerQueryEditor</a:t>
            </a:r>
            <a:r>
              <a:rPr lang="en-US" dirty="0"/>
              <a:t>!</a:t>
            </a:r>
            <a:endParaRPr lang="it-IT" dirty="0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AB229B59-3D66-400A-A2FD-6A25D6A9C44A}"/>
              </a:ext>
            </a:extLst>
          </p:cNvPr>
          <p:cNvSpPr/>
          <p:nvPr/>
        </p:nvSpPr>
        <p:spPr>
          <a:xfrm rot="1621553">
            <a:off x="9995835" y="2988164"/>
            <a:ext cx="134224" cy="1216403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770CFFF2-336D-4A05-8403-1B9C67B0ADC8}"/>
              </a:ext>
            </a:extLst>
          </p:cNvPr>
          <p:cNvSpPr/>
          <p:nvPr/>
        </p:nvSpPr>
        <p:spPr>
          <a:xfrm rot="21070134">
            <a:off x="1141343" y="1908923"/>
            <a:ext cx="134224" cy="1216403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26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480395-2BA9-411F-BEBD-2030524E1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4" y="0"/>
            <a:ext cx="12038772" cy="6858000"/>
          </a:xfrm>
          <a:prstGeom prst="rect">
            <a:avLst/>
          </a:prstGeom>
        </p:spPr>
      </p:pic>
      <p:sp>
        <p:nvSpPr>
          <p:cNvPr id="6" name="Callout: Bent Line 5">
            <a:extLst>
              <a:ext uri="{FF2B5EF4-FFF2-40B4-BE49-F238E27FC236}">
                <a16:creationId xmlns:a16="http://schemas.microsoft.com/office/drawing/2014/main" id="{A49BB4B1-3C64-432D-9F9C-DBF795EFBDBF}"/>
              </a:ext>
            </a:extLst>
          </p:cNvPr>
          <p:cNvSpPr/>
          <p:nvPr/>
        </p:nvSpPr>
        <p:spPr>
          <a:xfrm>
            <a:off x="83889" y="4284149"/>
            <a:ext cx="2256639" cy="545812"/>
          </a:xfrm>
          <a:prstGeom prst="borderCallout2">
            <a:avLst>
              <a:gd name="adj1" fmla="val 50415"/>
              <a:gd name="adj2" fmla="val 98076"/>
              <a:gd name="adj3" fmla="val 303093"/>
              <a:gd name="adj4" fmla="val 111905"/>
              <a:gd name="adj5" fmla="val 186996"/>
              <a:gd name="adj6" fmla="val 18612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Pie Chart on new data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869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89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 Canonico</dc:creator>
  <cp:lastModifiedBy>Luca Canonico</cp:lastModifiedBy>
  <cp:revision>3</cp:revision>
  <dcterms:created xsi:type="dcterms:W3CDTF">2022-03-14T10:42:07Z</dcterms:created>
  <dcterms:modified xsi:type="dcterms:W3CDTF">2022-03-14T11:24:33Z</dcterms:modified>
</cp:coreProperties>
</file>