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4" r:id="rId10"/>
    <p:sldId id="282" r:id="rId11"/>
    <p:sldId id="265" r:id="rId12"/>
    <p:sldId id="266" r:id="rId13"/>
    <p:sldId id="267" r:id="rId14"/>
    <p:sldId id="268" r:id="rId15"/>
    <p:sldId id="269" r:id="rId16"/>
    <p:sldId id="270" r:id="rId17"/>
    <p:sldId id="283" r:id="rId18"/>
    <p:sldId id="271" r:id="rId19"/>
    <p:sldId id="285" r:id="rId20"/>
    <p:sldId id="284" r:id="rId21"/>
    <p:sldId id="274" r:id="rId22"/>
    <p:sldId id="275" r:id="rId23"/>
    <p:sldId id="277" r:id="rId24"/>
    <p:sldId id="286" r:id="rId25"/>
    <p:sldId id="280" r:id="rId26"/>
    <p:sldId id="287" r:id="rId27"/>
    <p:sldId id="288" r:id="rId28"/>
    <p:sldId id="289" r:id="rId29"/>
    <p:sldId id="290"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11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7F06-9953-46EF-9557-607F4244B7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4FCD6AE9-7723-4202-BF62-301B954FF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E81DE3BA-FD69-4600-8231-770E93EA5F09}"/>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5" name="Footer Placeholder 4">
            <a:extLst>
              <a:ext uri="{FF2B5EF4-FFF2-40B4-BE49-F238E27FC236}">
                <a16:creationId xmlns:a16="http://schemas.microsoft.com/office/drawing/2014/main" id="{3135815A-0E45-46F1-A9EB-7682B54B249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24A8EFD-9ADA-475E-AEEB-0921D4EE3A98}"/>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35329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62B0-F056-4D67-86A3-0C93DEAA2920}"/>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93F5664-5EB0-4F7A-9102-26D0526D7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0FDD51F-A2BD-40D5-B70E-783EEC9360F2}"/>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5" name="Footer Placeholder 4">
            <a:extLst>
              <a:ext uri="{FF2B5EF4-FFF2-40B4-BE49-F238E27FC236}">
                <a16:creationId xmlns:a16="http://schemas.microsoft.com/office/drawing/2014/main" id="{EB30FBE6-DE06-4AB8-BA10-2A79B140FED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259930C-3A85-41DC-B287-CE8248BE48E8}"/>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314338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D8DDD-BAB2-4E63-8994-4414A984B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2C83EDC-4CAE-4CD7-8079-70EFDA510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49FA747-4505-4D9B-B9D9-EFCFE8389A2E}"/>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5" name="Footer Placeholder 4">
            <a:extLst>
              <a:ext uri="{FF2B5EF4-FFF2-40B4-BE49-F238E27FC236}">
                <a16:creationId xmlns:a16="http://schemas.microsoft.com/office/drawing/2014/main" id="{E67CBA02-3986-4A0A-88AB-09AE803C5BA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F29547E-E460-47A2-A195-685D69141F47}"/>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300299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B8B2-BCAF-4D5D-8438-FA2A93C0D0BC}"/>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E003BD6-1427-4833-804F-57FF3129A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A5497C1-4C1E-4C92-8D69-001B8C99FABA}"/>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5" name="Footer Placeholder 4">
            <a:extLst>
              <a:ext uri="{FF2B5EF4-FFF2-40B4-BE49-F238E27FC236}">
                <a16:creationId xmlns:a16="http://schemas.microsoft.com/office/drawing/2014/main" id="{247C930D-89B4-4D1A-9CED-70544AA6768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A400967-833B-4729-BE28-A1F58C7C1F61}"/>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241597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1B86-261C-43FC-9631-BC11E377E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91332296-EB19-4C6C-8B0E-8950503FB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498241-B5F1-4672-B5FC-A285161D7A42}"/>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5" name="Footer Placeholder 4">
            <a:extLst>
              <a:ext uri="{FF2B5EF4-FFF2-40B4-BE49-F238E27FC236}">
                <a16:creationId xmlns:a16="http://schemas.microsoft.com/office/drawing/2014/main" id="{9F60F327-BF7D-4A3A-8423-1C82A8984E9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96D2559-0071-4F51-B292-2528FCD6CF01}"/>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110834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2A02-C821-47D6-B316-E251F2C79247}"/>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C3752E52-D32D-487A-A2F7-03AFC6632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2756E203-A24F-4218-9D45-24A3EDEDB8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1DC15032-E392-401E-A289-A48A132301E8}"/>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6" name="Footer Placeholder 5">
            <a:extLst>
              <a:ext uri="{FF2B5EF4-FFF2-40B4-BE49-F238E27FC236}">
                <a16:creationId xmlns:a16="http://schemas.microsoft.com/office/drawing/2014/main" id="{61C27C9F-0512-432B-832B-8ADE9EDD202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9FCA690-3AA3-4A4F-8250-ABE0E85A390B}"/>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237582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E94A-4D4B-4A0F-81AE-37C5F3007070}"/>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3FAC3B5-AA56-43E9-9D33-E9BB998D7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C5E75-6B9B-491A-8730-5AEBA7818F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A9F4586C-EB09-4190-A101-62303D6BF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07037-FD92-4192-8F43-FE396A264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BF95AF29-3CDF-4A3F-B8A0-EE270EBF8FD0}"/>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8" name="Footer Placeholder 7">
            <a:extLst>
              <a:ext uri="{FF2B5EF4-FFF2-40B4-BE49-F238E27FC236}">
                <a16:creationId xmlns:a16="http://schemas.microsoft.com/office/drawing/2014/main" id="{887D3D86-C988-4E0E-B612-F9B93CCD218A}"/>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E72344E-F199-4150-AB2F-15EF43BA2CA4}"/>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418598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FAB6-C99E-46B4-83C1-D5F400A99C86}"/>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8882A89B-8D47-4630-A2BA-5A3B471E0285}"/>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4" name="Footer Placeholder 3">
            <a:extLst>
              <a:ext uri="{FF2B5EF4-FFF2-40B4-BE49-F238E27FC236}">
                <a16:creationId xmlns:a16="http://schemas.microsoft.com/office/drawing/2014/main" id="{FF73DE25-8982-4327-8A0D-17883E62C733}"/>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41A2C129-CBAB-4740-9F58-022537C2C8FD}"/>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217231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AC43F-08E9-4597-9D44-A662A0301222}"/>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3" name="Footer Placeholder 2">
            <a:extLst>
              <a:ext uri="{FF2B5EF4-FFF2-40B4-BE49-F238E27FC236}">
                <a16:creationId xmlns:a16="http://schemas.microsoft.com/office/drawing/2014/main" id="{455A42CE-3B83-49CC-9B3E-F92D0A03BB24}"/>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950C5F31-4617-4BC2-989B-9B4942B38A17}"/>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75980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1E72-FA1C-4D80-B882-C0062D90A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C2457FED-66F2-4583-8814-1F851BDF8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DB08E1A9-7072-41FD-8B2F-A78382C2D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B4458-3A77-420C-9624-5892466B6E28}"/>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6" name="Footer Placeholder 5">
            <a:extLst>
              <a:ext uri="{FF2B5EF4-FFF2-40B4-BE49-F238E27FC236}">
                <a16:creationId xmlns:a16="http://schemas.microsoft.com/office/drawing/2014/main" id="{B73510E8-D548-4877-8EB0-681131C7D41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377AE69-171E-40B5-B96E-153C360C6615}"/>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316155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C230-C655-45C3-BDC8-90ACB410E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FB0434F-0832-4EEB-B62F-7C2D3E91F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353810B1-D327-45DA-8528-CA21E22DB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B36C3-9E24-4E42-80A5-DAACF7FD3D3A}"/>
              </a:ext>
            </a:extLst>
          </p:cNvPr>
          <p:cNvSpPr>
            <a:spLocks noGrp="1"/>
          </p:cNvSpPr>
          <p:nvPr>
            <p:ph type="dt" sz="half" idx="10"/>
          </p:nvPr>
        </p:nvSpPr>
        <p:spPr/>
        <p:txBody>
          <a:bodyPr/>
          <a:lstStyle/>
          <a:p>
            <a:fld id="{6A2F728E-E1A0-4DBF-B727-49EDA22E795F}" type="datetimeFigureOut">
              <a:rPr lang="it-IT" smtClean="0"/>
              <a:t>19/03/2022</a:t>
            </a:fld>
            <a:endParaRPr lang="it-IT"/>
          </a:p>
        </p:txBody>
      </p:sp>
      <p:sp>
        <p:nvSpPr>
          <p:cNvPr id="6" name="Footer Placeholder 5">
            <a:extLst>
              <a:ext uri="{FF2B5EF4-FFF2-40B4-BE49-F238E27FC236}">
                <a16:creationId xmlns:a16="http://schemas.microsoft.com/office/drawing/2014/main" id="{D72F77BE-ED39-4029-9AB7-3C2CCBF9F0F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0E6AB86-1FE2-4FA4-BEAE-F84302C54DB0}"/>
              </a:ext>
            </a:extLst>
          </p:cNvPr>
          <p:cNvSpPr>
            <a:spLocks noGrp="1"/>
          </p:cNvSpPr>
          <p:nvPr>
            <p:ph type="sldNum" sz="quarter" idx="12"/>
          </p:nvPr>
        </p:nvSpPr>
        <p:spPr/>
        <p:txBody>
          <a:bodyPr/>
          <a:lstStyle/>
          <a:p>
            <a:fld id="{DDF74BCD-C085-4F48-B6CA-57359A2F9DB7}" type="slidenum">
              <a:rPr lang="it-IT" smtClean="0"/>
              <a:t>‹#›</a:t>
            </a:fld>
            <a:endParaRPr lang="it-IT"/>
          </a:p>
        </p:txBody>
      </p:sp>
    </p:spTree>
    <p:extLst>
      <p:ext uri="{BB962C8B-B14F-4D97-AF65-F5344CB8AC3E}">
        <p14:creationId xmlns:p14="http://schemas.microsoft.com/office/powerpoint/2010/main" val="61884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C638-0593-4119-8026-B3AF7E675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9CEB4507-240F-4836-BD4E-CAAE03FA2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EFBCF87-7CCC-4B2F-9F10-10D850961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F728E-E1A0-4DBF-B727-49EDA22E795F}" type="datetimeFigureOut">
              <a:rPr lang="it-IT" smtClean="0"/>
              <a:t>19/03/2022</a:t>
            </a:fld>
            <a:endParaRPr lang="it-IT"/>
          </a:p>
        </p:txBody>
      </p:sp>
      <p:sp>
        <p:nvSpPr>
          <p:cNvPr id="5" name="Footer Placeholder 4">
            <a:extLst>
              <a:ext uri="{FF2B5EF4-FFF2-40B4-BE49-F238E27FC236}">
                <a16:creationId xmlns:a16="http://schemas.microsoft.com/office/drawing/2014/main" id="{FCF24B19-76AE-40AA-AEBC-4D67D34FA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F80DF674-9974-4CF9-B1F3-C102397F8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74BCD-C085-4F48-B6CA-57359A2F9DB7}" type="slidenum">
              <a:rPr lang="it-IT" smtClean="0"/>
              <a:t>‹#›</a:t>
            </a:fld>
            <a:endParaRPr lang="it-IT"/>
          </a:p>
        </p:txBody>
      </p:sp>
    </p:spTree>
    <p:extLst>
      <p:ext uri="{BB962C8B-B14F-4D97-AF65-F5344CB8AC3E}">
        <p14:creationId xmlns:p14="http://schemas.microsoft.com/office/powerpoint/2010/main" val="18202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owerbi.microsoft.com/en-us/" TargetMode="External"/><Relationship Id="rId2" Type="http://schemas.openxmlformats.org/officeDocument/2006/relationships/hyperlink" Target="https://docs.microsoft.com/en-us/power-bi/transform-model/dataflows/dataflows-machine-learning-integration#automated-machine-learning-in-power-b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7651EB-7CFF-4745-B33F-995377EF772D}"/>
              </a:ext>
            </a:extLst>
          </p:cNvPr>
          <p:cNvSpPr txBox="1"/>
          <p:nvPr/>
        </p:nvSpPr>
        <p:spPr>
          <a:xfrm>
            <a:off x="450209" y="135791"/>
            <a:ext cx="11291581" cy="5724644"/>
          </a:xfrm>
          <a:prstGeom prst="rect">
            <a:avLst/>
          </a:prstGeom>
          <a:noFill/>
        </p:spPr>
        <p:txBody>
          <a:bodyPr wrap="square" rtlCol="0">
            <a:spAutoFit/>
          </a:bodyPr>
          <a:lstStyle/>
          <a:p>
            <a:r>
              <a:rPr lang="it-IT" sz="2800" b="1" i="0" dirty="0">
                <a:solidFill>
                  <a:srgbClr val="171717"/>
                </a:solidFill>
                <a:effectLst/>
                <a:latin typeface="Segoe UI" panose="020B0502040204020203" pitchFamily="34" charset="0"/>
              </a:rPr>
              <a:t>Automated Machine Learning with Power BI dataflows</a:t>
            </a:r>
          </a:p>
          <a:p>
            <a:endParaRPr lang="it-IT" sz="2800" b="1" i="0" dirty="0">
              <a:solidFill>
                <a:srgbClr val="171717"/>
              </a:solidFill>
              <a:effectLst/>
              <a:latin typeface="Segoe UI" panose="020B0502040204020203" pitchFamily="34" charset="0"/>
            </a:endParaRPr>
          </a:p>
          <a:p>
            <a:r>
              <a:rPr lang="en-US" sz="1400" b="1" dirty="0">
                <a:solidFill>
                  <a:srgbClr val="171717"/>
                </a:solidFill>
                <a:latin typeface="Segoe UI" panose="020B0502040204020203" pitchFamily="34" charset="0"/>
              </a:rPr>
              <a:t>Automated machine learning (</a:t>
            </a:r>
            <a:r>
              <a:rPr lang="en-US" sz="1400" b="1" dirty="0" err="1">
                <a:solidFill>
                  <a:srgbClr val="171717"/>
                </a:solidFill>
                <a:latin typeface="Segoe UI" panose="020B0502040204020203" pitchFamily="34" charset="0"/>
              </a:rPr>
              <a:t>AutoML</a:t>
            </a:r>
            <a:r>
              <a:rPr lang="en-US" sz="1400" b="1" dirty="0">
                <a:solidFill>
                  <a:srgbClr val="171717"/>
                </a:solidFill>
                <a:latin typeface="Segoe UI" panose="020B0502040204020203" pitchFamily="34" charset="0"/>
              </a:rPr>
              <a:t>) for dataflows enables business analysts to train, validate, and invoke Machine Learning (ML) models directly in Power BI. It includes a simple experience for creating a new ML model where analysts can use their dataflows to specify the input data for training the model. The service automatically extracts the most relevant features, selects an appropriate algorithm, and tunes and validates the ML model. After a model is trained, Power BI automatically generates a performance report that includes the results of the validation. The model can then be invoked on any new or updated data within the dataflow.</a:t>
            </a:r>
          </a:p>
          <a:p>
            <a:r>
              <a:rPr lang="en-US" sz="1400" b="1" i="0" dirty="0">
                <a:solidFill>
                  <a:srgbClr val="171717"/>
                </a:solidFill>
                <a:effectLst/>
                <a:latin typeface="Segoe UI" panose="020B0502040204020203" pitchFamily="34" charset="0"/>
              </a:rPr>
              <a:t>See </a:t>
            </a:r>
            <a:r>
              <a:rPr lang="en-US" sz="1400" b="1" i="0" dirty="0">
                <a:solidFill>
                  <a:srgbClr val="171717"/>
                </a:solidFill>
                <a:effectLst/>
                <a:latin typeface="Segoe UI" panose="020B0502040204020203" pitchFamily="34" charset="0"/>
                <a:hlinkClick r:id="rId2"/>
              </a:rPr>
              <a:t>Automated Machine Learning in Power BI</a:t>
            </a:r>
            <a:r>
              <a:rPr lang="en-US" sz="1400" b="1" i="0" dirty="0">
                <a:solidFill>
                  <a:srgbClr val="171717"/>
                </a:solidFill>
                <a:effectLst/>
                <a:latin typeface="Segoe UI" panose="020B0502040204020203" pitchFamily="34" charset="0"/>
              </a:rPr>
              <a:t> Microsoft documentation.</a:t>
            </a:r>
          </a:p>
          <a:p>
            <a:endParaRPr lang="en-US" sz="1400" b="1" i="0" dirty="0">
              <a:solidFill>
                <a:srgbClr val="171717"/>
              </a:solidFill>
              <a:effectLst/>
              <a:latin typeface="Segoe UI" panose="020B0502040204020203" pitchFamily="34" charset="0"/>
            </a:endParaRPr>
          </a:p>
          <a:p>
            <a:r>
              <a:rPr lang="it-IT" sz="2400" b="1" i="0" dirty="0">
                <a:solidFill>
                  <a:srgbClr val="171717"/>
                </a:solidFill>
                <a:effectLst/>
                <a:latin typeface="Segoe UI" panose="020B0502040204020203" pitchFamily="34" charset="0"/>
              </a:rPr>
              <a:t>Prerequisites</a:t>
            </a:r>
          </a:p>
          <a:p>
            <a:endParaRPr lang="it-IT" sz="2800"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i="0" dirty="0">
                <a:solidFill>
                  <a:srgbClr val="171717"/>
                </a:solidFill>
                <a:effectLst/>
                <a:latin typeface="Segoe UI" panose="020B0502040204020203" pitchFamily="34" charset="0"/>
              </a:rPr>
              <a:t>Power BI premium-per-user licenze or premium-per-capacity</a:t>
            </a:r>
          </a:p>
          <a:p>
            <a:endParaRPr lang="it-IT" b="1" dirty="0">
              <a:solidFill>
                <a:srgbClr val="171717"/>
              </a:solidFill>
              <a:latin typeface="Segoe UI" panose="020B0502040204020203" pitchFamily="34" charset="0"/>
            </a:endParaRPr>
          </a:p>
          <a:p>
            <a:r>
              <a:rPr lang="it-IT" sz="2400" b="1" dirty="0">
                <a:solidFill>
                  <a:srgbClr val="171717"/>
                </a:solidFill>
                <a:latin typeface="Segoe UI" panose="020B0502040204020203" pitchFamily="34" charset="0"/>
              </a:rPr>
              <a:t>Get started</a:t>
            </a:r>
            <a:endParaRPr lang="it-IT" sz="2400" b="1" i="0" dirty="0">
              <a:solidFill>
                <a:srgbClr val="171717"/>
              </a:solidFill>
              <a:effectLst/>
              <a:latin typeface="Segoe UI" panose="020B0502040204020203" pitchFamily="34" charset="0"/>
            </a:endParaRPr>
          </a:p>
          <a:p>
            <a:endParaRPr lang="it-IT" sz="2800"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i="0" dirty="0">
                <a:solidFill>
                  <a:srgbClr val="171717"/>
                </a:solidFill>
                <a:effectLst/>
                <a:latin typeface="Segoe UI" panose="020B0502040204020203" pitchFamily="34" charset="0"/>
              </a:rPr>
              <a:t>Sing in to </a:t>
            </a:r>
            <a:r>
              <a:rPr lang="it-IT" b="1" i="0" dirty="0">
                <a:solidFill>
                  <a:srgbClr val="171717"/>
                </a:solidFill>
                <a:effectLst/>
                <a:latin typeface="Segoe UI" panose="020B0502040204020203" pitchFamily="34" charset="0"/>
                <a:hlinkClick r:id="rId3"/>
              </a:rPr>
              <a:t>Power BI</a:t>
            </a:r>
            <a:endParaRPr lang="it-IT"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dirty="0">
                <a:solidFill>
                  <a:srgbClr val="171717"/>
                </a:solidFill>
                <a:latin typeface="Segoe UI" panose="020B0502040204020203" pitchFamily="34" charset="0"/>
              </a:rPr>
              <a:t>Select your workspace</a:t>
            </a:r>
          </a:p>
          <a:p>
            <a:endParaRPr lang="it-IT" b="1" dirty="0">
              <a:solidFill>
                <a:srgbClr val="171717"/>
              </a:solidFill>
              <a:latin typeface="Segoe UI" panose="020B0502040204020203" pitchFamily="34" charset="0"/>
            </a:endParaRPr>
          </a:p>
          <a:p>
            <a:pPr marL="285750" indent="-285750">
              <a:buFont typeface="Arial" panose="020B0604020202020204" pitchFamily="34" charset="0"/>
              <a:buChar char="•"/>
            </a:pPr>
            <a:endParaRPr lang="it-IT" b="1" dirty="0">
              <a:solidFill>
                <a:srgbClr val="171717"/>
              </a:solidFill>
              <a:latin typeface="Segoe UI" panose="020B0502040204020203" pitchFamily="34" charset="0"/>
            </a:endParaRPr>
          </a:p>
        </p:txBody>
      </p:sp>
    </p:spTree>
    <p:extLst>
      <p:ext uri="{BB962C8B-B14F-4D97-AF65-F5344CB8AC3E}">
        <p14:creationId xmlns:p14="http://schemas.microsoft.com/office/powerpoint/2010/main" val="77937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9E2AC-E9CD-4DAB-A214-57FD82788F7D}"/>
              </a:ext>
            </a:extLst>
          </p:cNvPr>
          <p:cNvPicPr>
            <a:picLocks noChangeAspect="1"/>
          </p:cNvPicPr>
          <p:nvPr/>
        </p:nvPicPr>
        <p:blipFill>
          <a:blip r:embed="rId2"/>
          <a:stretch>
            <a:fillRect/>
          </a:stretch>
        </p:blipFill>
        <p:spPr>
          <a:xfrm>
            <a:off x="0" y="226932"/>
            <a:ext cx="12192000" cy="6404135"/>
          </a:xfrm>
          <a:prstGeom prst="rect">
            <a:avLst/>
          </a:prstGeom>
        </p:spPr>
      </p:pic>
    </p:spTree>
    <p:extLst>
      <p:ext uri="{BB962C8B-B14F-4D97-AF65-F5344CB8AC3E}">
        <p14:creationId xmlns:p14="http://schemas.microsoft.com/office/powerpoint/2010/main" val="363250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DFD8BD-9439-44E9-B146-9702E0101398}"/>
              </a:ext>
            </a:extLst>
          </p:cNvPr>
          <p:cNvPicPr>
            <a:picLocks noChangeAspect="1"/>
          </p:cNvPicPr>
          <p:nvPr/>
        </p:nvPicPr>
        <p:blipFill>
          <a:blip r:embed="rId2"/>
          <a:stretch>
            <a:fillRect/>
          </a:stretch>
        </p:blipFill>
        <p:spPr>
          <a:xfrm>
            <a:off x="0" y="219075"/>
            <a:ext cx="12192000" cy="6419850"/>
          </a:xfrm>
          <a:prstGeom prst="rect">
            <a:avLst/>
          </a:prstGeom>
        </p:spPr>
      </p:pic>
      <p:sp>
        <p:nvSpPr>
          <p:cNvPr id="9" name="Callout: Bent Line 8">
            <a:extLst>
              <a:ext uri="{FF2B5EF4-FFF2-40B4-BE49-F238E27FC236}">
                <a16:creationId xmlns:a16="http://schemas.microsoft.com/office/drawing/2014/main" id="{2B4B9A59-D4BD-4B34-81D6-F87481E57CC3}"/>
              </a:ext>
            </a:extLst>
          </p:cNvPr>
          <p:cNvSpPr/>
          <p:nvPr/>
        </p:nvSpPr>
        <p:spPr>
          <a:xfrm>
            <a:off x="7013196" y="1191237"/>
            <a:ext cx="4991450" cy="4672668"/>
          </a:xfrm>
          <a:prstGeom prst="borderCallout2">
            <a:avLst>
              <a:gd name="adj1" fmla="val 50697"/>
              <a:gd name="adj2" fmla="val 255"/>
              <a:gd name="adj3" fmla="val -4201"/>
              <a:gd name="adj4" fmla="val -6936"/>
              <a:gd name="adj5" fmla="val 9664"/>
              <a:gd name="adj6" fmla="val -23493"/>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b="0" i="0" dirty="0">
                <a:solidFill>
                  <a:schemeClr val="bg1"/>
                </a:solidFill>
                <a:effectLst/>
                <a:latin typeface="Segoe UI" panose="020B0502040204020203" pitchFamily="34" charset="0"/>
              </a:rPr>
              <a:t>Based on the column you selected, we recommend a </a:t>
            </a:r>
            <a:r>
              <a:rPr lang="en-US" b="1" i="0" dirty="0">
                <a:solidFill>
                  <a:schemeClr val="bg1"/>
                </a:solidFill>
                <a:effectLst/>
                <a:latin typeface="Segoe UI" panose="020B0502040204020203" pitchFamily="34" charset="0"/>
              </a:rPr>
              <a:t>Prediction</a:t>
            </a:r>
            <a:r>
              <a:rPr lang="en-US" b="0" i="0" dirty="0">
                <a:solidFill>
                  <a:schemeClr val="bg1"/>
                </a:solidFill>
                <a:effectLst/>
                <a:latin typeface="Segoe UI" panose="020B0502040204020203" pitchFamily="34" charset="0"/>
              </a:rPr>
              <a:t> model. This model learns from your data to predict whether or not an outcome will be achieved. Not what you're looking for? Select a different model</a:t>
            </a:r>
            <a:endParaRPr lang="it-IT" b="1" dirty="0">
              <a:solidFill>
                <a:schemeClr val="bg1"/>
              </a:solidFill>
            </a:endParaRPr>
          </a:p>
        </p:txBody>
      </p:sp>
      <p:pic>
        <p:nvPicPr>
          <p:cNvPr id="11" name="Picture 10">
            <a:extLst>
              <a:ext uri="{FF2B5EF4-FFF2-40B4-BE49-F238E27FC236}">
                <a16:creationId xmlns:a16="http://schemas.microsoft.com/office/drawing/2014/main" id="{FDC2C12F-A7B7-47F2-AB17-1A5DCC88296C}"/>
              </a:ext>
            </a:extLst>
          </p:cNvPr>
          <p:cNvPicPr>
            <a:picLocks noChangeAspect="1"/>
          </p:cNvPicPr>
          <p:nvPr/>
        </p:nvPicPr>
        <p:blipFill>
          <a:blip r:embed="rId3"/>
          <a:stretch>
            <a:fillRect/>
          </a:stretch>
        </p:blipFill>
        <p:spPr>
          <a:xfrm>
            <a:off x="7266742" y="2801922"/>
            <a:ext cx="4648941" cy="2684389"/>
          </a:xfrm>
          <a:prstGeom prst="rect">
            <a:avLst/>
          </a:prstGeom>
        </p:spPr>
      </p:pic>
    </p:spTree>
    <p:extLst>
      <p:ext uri="{BB962C8B-B14F-4D97-AF65-F5344CB8AC3E}">
        <p14:creationId xmlns:p14="http://schemas.microsoft.com/office/powerpoint/2010/main" val="225092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07D5F-0B7D-4633-8706-7FD40DE5FDAE}"/>
              </a:ext>
            </a:extLst>
          </p:cNvPr>
          <p:cNvPicPr>
            <a:picLocks noChangeAspect="1"/>
          </p:cNvPicPr>
          <p:nvPr/>
        </p:nvPicPr>
        <p:blipFill>
          <a:blip r:embed="rId2"/>
          <a:stretch>
            <a:fillRect/>
          </a:stretch>
        </p:blipFill>
        <p:spPr>
          <a:xfrm>
            <a:off x="0" y="231775"/>
            <a:ext cx="12192000" cy="6394450"/>
          </a:xfrm>
          <a:prstGeom prst="rect">
            <a:avLst/>
          </a:prstGeom>
        </p:spPr>
      </p:pic>
      <p:sp>
        <p:nvSpPr>
          <p:cNvPr id="6" name="Rectangle 5">
            <a:extLst>
              <a:ext uri="{FF2B5EF4-FFF2-40B4-BE49-F238E27FC236}">
                <a16:creationId xmlns:a16="http://schemas.microsoft.com/office/drawing/2014/main" id="{2AC2C59A-44BC-49E7-BE94-1731A8586186}"/>
              </a:ext>
            </a:extLst>
          </p:cNvPr>
          <p:cNvSpPr/>
          <p:nvPr/>
        </p:nvSpPr>
        <p:spPr>
          <a:xfrm>
            <a:off x="1459684" y="1031846"/>
            <a:ext cx="9982899" cy="49495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7" name="Callout: Bent Line 6">
            <a:extLst>
              <a:ext uri="{FF2B5EF4-FFF2-40B4-BE49-F238E27FC236}">
                <a16:creationId xmlns:a16="http://schemas.microsoft.com/office/drawing/2014/main" id="{FF5C1B5A-A2BA-4581-B230-3C3829B35B57}"/>
              </a:ext>
            </a:extLst>
          </p:cNvPr>
          <p:cNvSpPr/>
          <p:nvPr/>
        </p:nvSpPr>
        <p:spPr>
          <a:xfrm>
            <a:off x="6096000" y="2248250"/>
            <a:ext cx="4991450" cy="612396"/>
          </a:xfrm>
          <a:prstGeom prst="borderCallout2">
            <a:avLst>
              <a:gd name="adj1" fmla="val 50697"/>
              <a:gd name="adj2" fmla="val 255"/>
              <a:gd name="adj3" fmla="val 32785"/>
              <a:gd name="adj4" fmla="val -22230"/>
              <a:gd name="adj5" fmla="val -99885"/>
              <a:gd name="adj6" fmla="val -22989"/>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b="0" i="0" dirty="0">
                <a:solidFill>
                  <a:schemeClr val="bg1"/>
                </a:solidFill>
                <a:effectLst/>
                <a:latin typeface="Segoe UI" panose="020B0502040204020203" pitchFamily="34" charset="0"/>
              </a:rPr>
              <a:t>I get recommended suggestions</a:t>
            </a:r>
            <a:endParaRPr lang="it-IT" b="1" dirty="0">
              <a:solidFill>
                <a:schemeClr val="bg1"/>
              </a:solidFill>
            </a:endParaRPr>
          </a:p>
        </p:txBody>
      </p:sp>
    </p:spTree>
    <p:extLst>
      <p:ext uri="{BB962C8B-B14F-4D97-AF65-F5344CB8AC3E}">
        <p14:creationId xmlns:p14="http://schemas.microsoft.com/office/powerpoint/2010/main" val="92973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0371-DBAF-4FBF-B25E-87D28019B0BD}"/>
              </a:ext>
            </a:extLst>
          </p:cNvPr>
          <p:cNvPicPr>
            <a:picLocks noChangeAspect="1"/>
          </p:cNvPicPr>
          <p:nvPr/>
        </p:nvPicPr>
        <p:blipFill>
          <a:blip r:embed="rId2"/>
          <a:stretch>
            <a:fillRect/>
          </a:stretch>
        </p:blipFill>
        <p:spPr>
          <a:xfrm>
            <a:off x="0" y="225425"/>
            <a:ext cx="12192000" cy="6407150"/>
          </a:xfrm>
          <a:prstGeom prst="rect">
            <a:avLst/>
          </a:prstGeom>
        </p:spPr>
      </p:pic>
      <p:sp>
        <p:nvSpPr>
          <p:cNvPr id="6" name="Arrow: Up 5">
            <a:extLst>
              <a:ext uri="{FF2B5EF4-FFF2-40B4-BE49-F238E27FC236}">
                <a16:creationId xmlns:a16="http://schemas.microsoft.com/office/drawing/2014/main" id="{DB07B5B0-F748-43BE-B554-530A03913846}"/>
              </a:ext>
            </a:extLst>
          </p:cNvPr>
          <p:cNvSpPr/>
          <p:nvPr/>
        </p:nvSpPr>
        <p:spPr>
          <a:xfrm rot="8415166">
            <a:off x="10085746" y="5158582"/>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7" name="Callout: Bent Line 6">
            <a:extLst>
              <a:ext uri="{FF2B5EF4-FFF2-40B4-BE49-F238E27FC236}">
                <a16:creationId xmlns:a16="http://schemas.microsoft.com/office/drawing/2014/main" id="{F74547C8-CFFF-4C15-A12F-68E49B90AEA1}"/>
              </a:ext>
            </a:extLst>
          </p:cNvPr>
          <p:cNvSpPr/>
          <p:nvPr/>
        </p:nvSpPr>
        <p:spPr>
          <a:xfrm>
            <a:off x="3600275" y="4530055"/>
            <a:ext cx="4991450" cy="612396"/>
          </a:xfrm>
          <a:prstGeom prst="borderCallout2">
            <a:avLst>
              <a:gd name="adj1" fmla="val 50697"/>
              <a:gd name="adj2" fmla="val 255"/>
              <a:gd name="adj3" fmla="val 32785"/>
              <a:gd name="adj4" fmla="val -22230"/>
              <a:gd name="adj5" fmla="val -217693"/>
              <a:gd name="adj6" fmla="val -25510"/>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b="0" i="0" dirty="0">
                <a:solidFill>
                  <a:schemeClr val="bg1"/>
                </a:solidFill>
                <a:effectLst/>
                <a:latin typeface="Segoe UI" panose="020B0502040204020203" pitchFamily="34" charset="0"/>
              </a:rPr>
              <a:t>60 minutes training time</a:t>
            </a:r>
            <a:endParaRPr lang="it-IT" b="1" dirty="0">
              <a:solidFill>
                <a:schemeClr val="bg1"/>
              </a:solidFill>
            </a:endParaRPr>
          </a:p>
        </p:txBody>
      </p:sp>
    </p:spTree>
    <p:extLst>
      <p:ext uri="{BB962C8B-B14F-4D97-AF65-F5344CB8AC3E}">
        <p14:creationId xmlns:p14="http://schemas.microsoft.com/office/powerpoint/2010/main" val="110941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6DB16-B605-412B-8FCC-EB754F8F1C6B}"/>
              </a:ext>
            </a:extLst>
          </p:cNvPr>
          <p:cNvPicPr>
            <a:picLocks noChangeAspect="1"/>
          </p:cNvPicPr>
          <p:nvPr/>
        </p:nvPicPr>
        <p:blipFill>
          <a:blip r:embed="rId2"/>
          <a:stretch>
            <a:fillRect/>
          </a:stretch>
        </p:blipFill>
        <p:spPr>
          <a:xfrm>
            <a:off x="272694" y="0"/>
            <a:ext cx="5530873" cy="5201174"/>
          </a:xfrm>
          <a:prstGeom prst="rect">
            <a:avLst/>
          </a:prstGeom>
        </p:spPr>
      </p:pic>
      <p:sp>
        <p:nvSpPr>
          <p:cNvPr id="7" name="Callout: Bent Line 6">
            <a:extLst>
              <a:ext uri="{FF2B5EF4-FFF2-40B4-BE49-F238E27FC236}">
                <a16:creationId xmlns:a16="http://schemas.microsoft.com/office/drawing/2014/main" id="{F74547C8-CFFF-4C15-A12F-68E49B90AEA1}"/>
              </a:ext>
            </a:extLst>
          </p:cNvPr>
          <p:cNvSpPr/>
          <p:nvPr/>
        </p:nvSpPr>
        <p:spPr>
          <a:xfrm>
            <a:off x="7132040" y="1249960"/>
            <a:ext cx="3983373" cy="612396"/>
          </a:xfrm>
          <a:prstGeom prst="borderCallout2">
            <a:avLst>
              <a:gd name="adj1" fmla="val 50697"/>
              <a:gd name="adj2" fmla="val 255"/>
              <a:gd name="adj3" fmla="val 32785"/>
              <a:gd name="adj4" fmla="val -22230"/>
              <a:gd name="adj5" fmla="val 448061"/>
              <a:gd name="adj6" fmla="val -49513"/>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b="0" i="0" dirty="0">
                <a:solidFill>
                  <a:schemeClr val="bg1"/>
                </a:solidFill>
                <a:effectLst/>
                <a:latin typeface="Segoe UI" panose="020B0502040204020203" pitchFamily="34" charset="0"/>
              </a:rPr>
              <a:t>14m to complete model training</a:t>
            </a:r>
            <a:endParaRPr lang="it-IT" b="1" dirty="0">
              <a:solidFill>
                <a:schemeClr val="bg1"/>
              </a:solidFill>
            </a:endParaRPr>
          </a:p>
        </p:txBody>
      </p:sp>
      <p:pic>
        <p:nvPicPr>
          <p:cNvPr id="10" name="Picture 9">
            <a:extLst>
              <a:ext uri="{FF2B5EF4-FFF2-40B4-BE49-F238E27FC236}">
                <a16:creationId xmlns:a16="http://schemas.microsoft.com/office/drawing/2014/main" id="{60F82B35-6C28-4332-A313-1483142FD528}"/>
              </a:ext>
            </a:extLst>
          </p:cNvPr>
          <p:cNvPicPr>
            <a:picLocks noChangeAspect="1"/>
          </p:cNvPicPr>
          <p:nvPr/>
        </p:nvPicPr>
        <p:blipFill rotWithShape="1">
          <a:blip r:embed="rId3"/>
          <a:srcRect l="24838"/>
          <a:stretch/>
        </p:blipFill>
        <p:spPr>
          <a:xfrm>
            <a:off x="6096000" y="2743200"/>
            <a:ext cx="5673816" cy="3389240"/>
          </a:xfrm>
          <a:prstGeom prst="rect">
            <a:avLst/>
          </a:prstGeom>
        </p:spPr>
      </p:pic>
    </p:spTree>
    <p:extLst>
      <p:ext uri="{BB962C8B-B14F-4D97-AF65-F5344CB8AC3E}">
        <p14:creationId xmlns:p14="http://schemas.microsoft.com/office/powerpoint/2010/main" val="52757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F2EA3-0744-4A91-A574-45C4C7B7D887}"/>
              </a:ext>
            </a:extLst>
          </p:cNvPr>
          <p:cNvPicPr>
            <a:picLocks noChangeAspect="1"/>
          </p:cNvPicPr>
          <p:nvPr/>
        </p:nvPicPr>
        <p:blipFill>
          <a:blip r:embed="rId2"/>
          <a:stretch>
            <a:fillRect/>
          </a:stretch>
        </p:blipFill>
        <p:spPr>
          <a:xfrm>
            <a:off x="0" y="1617688"/>
            <a:ext cx="12192000" cy="3622623"/>
          </a:xfrm>
          <a:prstGeom prst="rect">
            <a:avLst/>
          </a:prstGeom>
        </p:spPr>
      </p:pic>
      <p:sp>
        <p:nvSpPr>
          <p:cNvPr id="9" name="Arrow: Up 8">
            <a:extLst>
              <a:ext uri="{FF2B5EF4-FFF2-40B4-BE49-F238E27FC236}">
                <a16:creationId xmlns:a16="http://schemas.microsoft.com/office/drawing/2014/main" id="{E6B1199F-C71F-4E2C-8962-78AEC9D2ED66}"/>
              </a:ext>
            </a:extLst>
          </p:cNvPr>
          <p:cNvSpPr/>
          <p:nvPr/>
        </p:nvSpPr>
        <p:spPr>
          <a:xfrm rot="18298400">
            <a:off x="3745069" y="1932963"/>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0" name="Callout: Bent Line 9">
            <a:extLst>
              <a:ext uri="{FF2B5EF4-FFF2-40B4-BE49-F238E27FC236}">
                <a16:creationId xmlns:a16="http://schemas.microsoft.com/office/drawing/2014/main" id="{0F1A279B-7B8E-4ACB-B9EC-AFF8FB7B5FDC}"/>
              </a:ext>
            </a:extLst>
          </p:cNvPr>
          <p:cNvSpPr/>
          <p:nvPr/>
        </p:nvSpPr>
        <p:spPr>
          <a:xfrm>
            <a:off x="5469623" y="4001020"/>
            <a:ext cx="3967992" cy="1200154"/>
          </a:xfrm>
          <a:prstGeom prst="borderCallout2">
            <a:avLst>
              <a:gd name="adj1" fmla="val 50697"/>
              <a:gd name="adj2" fmla="val 255"/>
              <a:gd name="adj3" fmla="val 22343"/>
              <a:gd name="adj4" fmla="val -24014"/>
              <a:gd name="adj5" fmla="val -97362"/>
              <a:gd name="adj6" fmla="val 850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View training report:</a:t>
            </a:r>
          </a:p>
          <a:p>
            <a:pPr marL="285750" indent="-285750">
              <a:buFont typeface="Arial" panose="020B0604020202020204" pitchFamily="34" charset="0"/>
              <a:buChar char="•"/>
            </a:pPr>
            <a:r>
              <a:rPr lang="en-US" dirty="0"/>
              <a:t>Model Performance</a:t>
            </a:r>
          </a:p>
          <a:p>
            <a:pPr marL="285750" indent="-285750">
              <a:buFont typeface="Arial" panose="020B0604020202020204" pitchFamily="34" charset="0"/>
              <a:buChar char="•"/>
            </a:pPr>
            <a:r>
              <a:rPr lang="en-US" dirty="0"/>
              <a:t>Accuracy Report</a:t>
            </a:r>
          </a:p>
          <a:p>
            <a:pPr marL="285750" indent="-285750">
              <a:buFont typeface="Arial" panose="020B0604020202020204" pitchFamily="34" charset="0"/>
              <a:buChar char="•"/>
            </a:pPr>
            <a:r>
              <a:rPr lang="en-US" dirty="0"/>
              <a:t>Training Details</a:t>
            </a:r>
            <a:endParaRPr lang="it-IT" dirty="0"/>
          </a:p>
        </p:txBody>
      </p:sp>
    </p:spTree>
    <p:extLst>
      <p:ext uri="{BB962C8B-B14F-4D97-AF65-F5344CB8AC3E}">
        <p14:creationId xmlns:p14="http://schemas.microsoft.com/office/powerpoint/2010/main" val="238759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7279EC-C6D3-49ED-BF2F-FD121685A331}"/>
              </a:ext>
            </a:extLst>
          </p:cNvPr>
          <p:cNvPicPr>
            <a:picLocks noChangeAspect="1"/>
          </p:cNvPicPr>
          <p:nvPr/>
        </p:nvPicPr>
        <p:blipFill>
          <a:blip r:embed="rId2"/>
          <a:stretch>
            <a:fillRect/>
          </a:stretch>
        </p:blipFill>
        <p:spPr>
          <a:xfrm>
            <a:off x="1819275" y="2886075"/>
            <a:ext cx="8553450" cy="1085850"/>
          </a:xfrm>
          <a:prstGeom prst="rect">
            <a:avLst/>
          </a:prstGeom>
        </p:spPr>
      </p:pic>
      <p:sp>
        <p:nvSpPr>
          <p:cNvPr id="7" name="Callout: Bent Line 6">
            <a:extLst>
              <a:ext uri="{FF2B5EF4-FFF2-40B4-BE49-F238E27FC236}">
                <a16:creationId xmlns:a16="http://schemas.microsoft.com/office/drawing/2014/main" id="{89092BF3-8992-4D1D-B52F-337C25DD0627}"/>
              </a:ext>
            </a:extLst>
          </p:cNvPr>
          <p:cNvSpPr/>
          <p:nvPr/>
        </p:nvSpPr>
        <p:spPr>
          <a:xfrm>
            <a:off x="3639488" y="1065010"/>
            <a:ext cx="7340837" cy="1341689"/>
          </a:xfrm>
          <a:prstGeom prst="borderCallout2">
            <a:avLst>
              <a:gd name="adj1" fmla="val 52478"/>
              <a:gd name="adj2" fmla="val -735"/>
              <a:gd name="adj3" fmla="val 35917"/>
              <a:gd name="adj4" fmla="val -13296"/>
              <a:gd name="adj5" fmla="val 129794"/>
              <a:gd name="adj6" fmla="val -1958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You can find dataset and prediction report in your workspace.</a:t>
            </a:r>
          </a:p>
          <a:p>
            <a:r>
              <a:rPr lang="en-US" dirty="0"/>
              <a:t>If the performance of the model is satisfactory you can apply the model on new unlabeled data and import them in a Power BI report!</a:t>
            </a:r>
          </a:p>
          <a:p>
            <a:endParaRPr lang="en-US" dirty="0"/>
          </a:p>
          <a:p>
            <a:r>
              <a:rPr lang="en-US" dirty="0"/>
              <a:t>Explore Prediction report above in this article!</a:t>
            </a:r>
            <a:endParaRPr lang="it-IT" dirty="0"/>
          </a:p>
        </p:txBody>
      </p:sp>
    </p:spTree>
    <p:extLst>
      <p:ext uri="{BB962C8B-B14F-4D97-AF65-F5344CB8AC3E}">
        <p14:creationId xmlns:p14="http://schemas.microsoft.com/office/powerpoint/2010/main" val="76673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A0D448-11A5-44C9-BA51-89FC1BFE2604}"/>
              </a:ext>
            </a:extLst>
          </p:cNvPr>
          <p:cNvPicPr>
            <a:picLocks noChangeAspect="1"/>
          </p:cNvPicPr>
          <p:nvPr/>
        </p:nvPicPr>
        <p:blipFill>
          <a:blip r:embed="rId2"/>
          <a:stretch>
            <a:fillRect/>
          </a:stretch>
        </p:blipFill>
        <p:spPr>
          <a:xfrm>
            <a:off x="0" y="709070"/>
            <a:ext cx="12192000" cy="5439860"/>
          </a:xfrm>
          <a:prstGeom prst="rect">
            <a:avLst/>
          </a:prstGeom>
        </p:spPr>
      </p:pic>
      <p:sp>
        <p:nvSpPr>
          <p:cNvPr id="7" name="Callout: Bent Line 6">
            <a:extLst>
              <a:ext uri="{FF2B5EF4-FFF2-40B4-BE49-F238E27FC236}">
                <a16:creationId xmlns:a16="http://schemas.microsoft.com/office/drawing/2014/main" id="{14C932EE-B486-4642-B373-414E76AF8DE0}"/>
              </a:ext>
            </a:extLst>
          </p:cNvPr>
          <p:cNvSpPr/>
          <p:nvPr/>
        </p:nvSpPr>
        <p:spPr>
          <a:xfrm>
            <a:off x="7407480" y="544755"/>
            <a:ext cx="3967992" cy="1099487"/>
          </a:xfrm>
          <a:prstGeom prst="borderCallout2">
            <a:avLst>
              <a:gd name="adj1" fmla="val 50697"/>
              <a:gd name="adj2" fmla="val 255"/>
              <a:gd name="adj3" fmla="val -12247"/>
              <a:gd name="adj4" fmla="val -30356"/>
              <a:gd name="adj5" fmla="val 101665"/>
              <a:gd name="adj6" fmla="val -6042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These is only one screenshot, explore all report info!</a:t>
            </a:r>
          </a:p>
          <a:p>
            <a:r>
              <a:rPr lang="en-US" b="1" dirty="0"/>
              <a:t>Explore embed report in my article!!</a:t>
            </a:r>
            <a:endParaRPr lang="it-IT" b="1" dirty="0"/>
          </a:p>
        </p:txBody>
      </p:sp>
    </p:spTree>
    <p:extLst>
      <p:ext uri="{BB962C8B-B14F-4D97-AF65-F5344CB8AC3E}">
        <p14:creationId xmlns:p14="http://schemas.microsoft.com/office/powerpoint/2010/main" val="82935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E6246B-C615-4991-8250-DBE919E17CAB}"/>
              </a:ext>
            </a:extLst>
          </p:cNvPr>
          <p:cNvPicPr>
            <a:picLocks noChangeAspect="1"/>
          </p:cNvPicPr>
          <p:nvPr/>
        </p:nvPicPr>
        <p:blipFill>
          <a:blip r:embed="rId2"/>
          <a:stretch>
            <a:fillRect/>
          </a:stretch>
        </p:blipFill>
        <p:spPr>
          <a:xfrm>
            <a:off x="0" y="252345"/>
            <a:ext cx="12192000" cy="6353309"/>
          </a:xfrm>
          <a:prstGeom prst="rect">
            <a:avLst/>
          </a:prstGeom>
        </p:spPr>
      </p:pic>
      <p:sp>
        <p:nvSpPr>
          <p:cNvPr id="5" name="Callout: Bent Line 4">
            <a:extLst>
              <a:ext uri="{FF2B5EF4-FFF2-40B4-BE49-F238E27FC236}">
                <a16:creationId xmlns:a16="http://schemas.microsoft.com/office/drawing/2014/main" id="{49B01AB3-9B75-47EB-9511-D2CF80092A88}"/>
              </a:ext>
            </a:extLst>
          </p:cNvPr>
          <p:cNvSpPr/>
          <p:nvPr/>
        </p:nvSpPr>
        <p:spPr>
          <a:xfrm>
            <a:off x="5469623" y="4001020"/>
            <a:ext cx="3967992" cy="1200154"/>
          </a:xfrm>
          <a:prstGeom prst="borderCallout2">
            <a:avLst>
              <a:gd name="adj1" fmla="val 50697"/>
              <a:gd name="adj2" fmla="val 255"/>
              <a:gd name="adj3" fmla="val 18848"/>
              <a:gd name="adj4" fmla="val -68200"/>
              <a:gd name="adj5" fmla="val -207803"/>
              <a:gd name="adj6" fmla="val 936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You can now apply trained model on new data.</a:t>
            </a:r>
          </a:p>
          <a:p>
            <a:r>
              <a:rPr lang="en-US" dirty="0"/>
              <a:t> Add </a:t>
            </a:r>
            <a:r>
              <a:rPr lang="en-US" dirty="0" err="1"/>
              <a:t>test_set</a:t>
            </a:r>
            <a:r>
              <a:rPr lang="en-US" dirty="0"/>
              <a:t> on dataflow and apply model!</a:t>
            </a:r>
            <a:endParaRPr lang="it-IT" dirty="0"/>
          </a:p>
        </p:txBody>
      </p:sp>
    </p:spTree>
    <p:extLst>
      <p:ext uri="{BB962C8B-B14F-4D97-AF65-F5344CB8AC3E}">
        <p14:creationId xmlns:p14="http://schemas.microsoft.com/office/powerpoint/2010/main" val="295738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678750-BC57-46A0-B9C4-845BE7E108C6}"/>
              </a:ext>
            </a:extLst>
          </p:cNvPr>
          <p:cNvPicPr>
            <a:picLocks noChangeAspect="1"/>
          </p:cNvPicPr>
          <p:nvPr/>
        </p:nvPicPr>
        <p:blipFill>
          <a:blip r:embed="rId2"/>
          <a:stretch>
            <a:fillRect/>
          </a:stretch>
        </p:blipFill>
        <p:spPr>
          <a:xfrm>
            <a:off x="0" y="215900"/>
            <a:ext cx="12192000" cy="6426200"/>
          </a:xfrm>
          <a:prstGeom prst="rect">
            <a:avLst/>
          </a:prstGeom>
        </p:spPr>
      </p:pic>
      <p:sp>
        <p:nvSpPr>
          <p:cNvPr id="5" name="Callout: Bent Line 4">
            <a:extLst>
              <a:ext uri="{FF2B5EF4-FFF2-40B4-BE49-F238E27FC236}">
                <a16:creationId xmlns:a16="http://schemas.microsoft.com/office/drawing/2014/main" id="{49B01AB3-9B75-47EB-9511-D2CF80092A88}"/>
              </a:ext>
            </a:extLst>
          </p:cNvPr>
          <p:cNvSpPr/>
          <p:nvPr/>
        </p:nvSpPr>
        <p:spPr>
          <a:xfrm>
            <a:off x="1191237" y="3606738"/>
            <a:ext cx="3598877" cy="2148110"/>
          </a:xfrm>
          <a:prstGeom prst="borderCallout2">
            <a:avLst>
              <a:gd name="adj1" fmla="val 45804"/>
              <a:gd name="adj2" fmla="val -1225"/>
              <a:gd name="adj3" fmla="val -50778"/>
              <a:gd name="adj4" fmla="val 5203"/>
              <a:gd name="adj5" fmla="val -20804"/>
              <a:gd name="adj6" fmla="val 1031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You can apply trained model on test data (labeled) before applying it on new unlabeled data (scoring data).</a:t>
            </a:r>
          </a:p>
          <a:p>
            <a:endParaRPr lang="en-US" dirty="0"/>
          </a:p>
          <a:p>
            <a:r>
              <a:rPr lang="en-US" dirty="0"/>
              <a:t>(remember that you can find datasets at the beginning of my article)</a:t>
            </a:r>
          </a:p>
        </p:txBody>
      </p:sp>
    </p:spTree>
    <p:extLst>
      <p:ext uri="{BB962C8B-B14F-4D97-AF65-F5344CB8AC3E}">
        <p14:creationId xmlns:p14="http://schemas.microsoft.com/office/powerpoint/2010/main" val="378032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E8914F-3870-48C9-AA95-DF7104C9E764}"/>
              </a:ext>
            </a:extLst>
          </p:cNvPr>
          <p:cNvPicPr>
            <a:picLocks noChangeAspect="1"/>
          </p:cNvPicPr>
          <p:nvPr/>
        </p:nvPicPr>
        <p:blipFill>
          <a:blip r:embed="rId2"/>
          <a:stretch>
            <a:fillRect/>
          </a:stretch>
        </p:blipFill>
        <p:spPr>
          <a:xfrm>
            <a:off x="0" y="228600"/>
            <a:ext cx="12192000" cy="6400800"/>
          </a:xfrm>
          <a:prstGeom prst="rect">
            <a:avLst/>
          </a:prstGeom>
        </p:spPr>
      </p:pic>
      <p:sp>
        <p:nvSpPr>
          <p:cNvPr id="5" name="Arrow: Up 4">
            <a:extLst>
              <a:ext uri="{FF2B5EF4-FFF2-40B4-BE49-F238E27FC236}">
                <a16:creationId xmlns:a16="http://schemas.microsoft.com/office/drawing/2014/main" id="{B4801FB6-F005-4BAE-B3EF-DB4442AE4E7D}"/>
              </a:ext>
            </a:extLst>
          </p:cNvPr>
          <p:cNvSpPr/>
          <p:nvPr/>
        </p:nvSpPr>
        <p:spPr>
          <a:xfrm rot="13475716">
            <a:off x="2692864" y="2155969"/>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6377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2C7EC-375B-4C64-839C-2AEA5FC4BBDF}"/>
              </a:ext>
            </a:extLst>
          </p:cNvPr>
          <p:cNvPicPr>
            <a:picLocks noChangeAspect="1"/>
          </p:cNvPicPr>
          <p:nvPr/>
        </p:nvPicPr>
        <p:blipFill>
          <a:blip r:embed="rId2"/>
          <a:stretch>
            <a:fillRect/>
          </a:stretch>
        </p:blipFill>
        <p:spPr>
          <a:xfrm>
            <a:off x="0" y="534030"/>
            <a:ext cx="12192000" cy="5789940"/>
          </a:xfrm>
          <a:prstGeom prst="rect">
            <a:avLst/>
          </a:prstGeom>
        </p:spPr>
      </p:pic>
      <p:sp>
        <p:nvSpPr>
          <p:cNvPr id="7" name="Callout: Bent Line 6">
            <a:extLst>
              <a:ext uri="{FF2B5EF4-FFF2-40B4-BE49-F238E27FC236}">
                <a16:creationId xmlns:a16="http://schemas.microsoft.com/office/drawing/2014/main" id="{476C3EFE-9375-4333-9A9D-B0A654CAEA54}"/>
              </a:ext>
            </a:extLst>
          </p:cNvPr>
          <p:cNvSpPr/>
          <p:nvPr/>
        </p:nvSpPr>
        <p:spPr>
          <a:xfrm>
            <a:off x="248845" y="3261505"/>
            <a:ext cx="3598877" cy="2148110"/>
          </a:xfrm>
          <a:prstGeom prst="borderCallout2">
            <a:avLst>
              <a:gd name="adj1" fmla="val -673"/>
              <a:gd name="adj2" fmla="val 48295"/>
              <a:gd name="adj3" fmla="val -83355"/>
              <a:gd name="adj4" fmla="val 79871"/>
              <a:gd name="adj5" fmla="val -43825"/>
              <a:gd name="adj6" fmla="val 1108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t>Make prediction on new data</a:t>
            </a:r>
          </a:p>
          <a:p>
            <a:endParaRPr lang="en-US" b="1" dirty="0"/>
          </a:p>
          <a:p>
            <a:r>
              <a:rPr lang="en-US" dirty="0"/>
              <a:t>Applying trained model on new data to make prediction (I’ve imported scoring dataset on workflow)</a:t>
            </a:r>
          </a:p>
        </p:txBody>
      </p:sp>
    </p:spTree>
    <p:extLst>
      <p:ext uri="{BB962C8B-B14F-4D97-AF65-F5344CB8AC3E}">
        <p14:creationId xmlns:p14="http://schemas.microsoft.com/office/powerpoint/2010/main" val="279770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256551-ECE7-4C80-8A02-F48130510308}"/>
              </a:ext>
            </a:extLst>
          </p:cNvPr>
          <p:cNvPicPr>
            <a:picLocks noChangeAspect="1"/>
          </p:cNvPicPr>
          <p:nvPr/>
        </p:nvPicPr>
        <p:blipFill>
          <a:blip r:embed="rId2"/>
          <a:stretch>
            <a:fillRect/>
          </a:stretch>
        </p:blipFill>
        <p:spPr>
          <a:xfrm>
            <a:off x="823912" y="276225"/>
            <a:ext cx="10544175" cy="6305550"/>
          </a:xfrm>
          <a:prstGeom prst="rect">
            <a:avLst/>
          </a:prstGeom>
        </p:spPr>
      </p:pic>
      <p:sp>
        <p:nvSpPr>
          <p:cNvPr id="6" name="Callout: Bent Line 5">
            <a:extLst>
              <a:ext uri="{FF2B5EF4-FFF2-40B4-BE49-F238E27FC236}">
                <a16:creationId xmlns:a16="http://schemas.microsoft.com/office/drawing/2014/main" id="{77299730-4F9D-48D6-951D-A4E0EA856996}"/>
              </a:ext>
            </a:extLst>
          </p:cNvPr>
          <p:cNvSpPr/>
          <p:nvPr/>
        </p:nvSpPr>
        <p:spPr>
          <a:xfrm>
            <a:off x="6892925" y="2137381"/>
            <a:ext cx="3598877" cy="2148110"/>
          </a:xfrm>
          <a:prstGeom prst="borderCallout2">
            <a:avLst>
              <a:gd name="adj1" fmla="val -673"/>
              <a:gd name="adj2" fmla="val 48295"/>
              <a:gd name="adj3" fmla="val -29462"/>
              <a:gd name="adj4" fmla="val -55094"/>
              <a:gd name="adj5" fmla="val 125665"/>
              <a:gd name="adj6" fmla="val -5647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t>Make prediction on new data</a:t>
            </a:r>
          </a:p>
          <a:p>
            <a:endParaRPr lang="en-US" b="1" dirty="0"/>
          </a:p>
          <a:p>
            <a:r>
              <a:rPr lang="en-US" dirty="0"/>
              <a:t>Applying trained model on new data to make prediction (I’ve imported scoring dataset on workflow)</a:t>
            </a:r>
          </a:p>
        </p:txBody>
      </p:sp>
    </p:spTree>
    <p:extLst>
      <p:ext uri="{BB962C8B-B14F-4D97-AF65-F5344CB8AC3E}">
        <p14:creationId xmlns:p14="http://schemas.microsoft.com/office/powerpoint/2010/main" val="267022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44EA5-BAC2-491A-BBC2-43104C69D4EC}"/>
              </a:ext>
            </a:extLst>
          </p:cNvPr>
          <p:cNvPicPr>
            <a:picLocks noChangeAspect="1"/>
          </p:cNvPicPr>
          <p:nvPr/>
        </p:nvPicPr>
        <p:blipFill>
          <a:blip r:embed="rId2"/>
          <a:stretch>
            <a:fillRect/>
          </a:stretch>
        </p:blipFill>
        <p:spPr>
          <a:xfrm>
            <a:off x="275775" y="0"/>
            <a:ext cx="11640449" cy="6858000"/>
          </a:xfrm>
          <a:prstGeom prst="rect">
            <a:avLst/>
          </a:prstGeom>
        </p:spPr>
      </p:pic>
      <p:sp>
        <p:nvSpPr>
          <p:cNvPr id="13" name="Callout: Bent Line 12">
            <a:extLst>
              <a:ext uri="{FF2B5EF4-FFF2-40B4-BE49-F238E27FC236}">
                <a16:creationId xmlns:a16="http://schemas.microsoft.com/office/drawing/2014/main" id="{C757F930-07E8-424F-87E4-3CA3C50F5AA2}"/>
              </a:ext>
            </a:extLst>
          </p:cNvPr>
          <p:cNvSpPr/>
          <p:nvPr/>
        </p:nvSpPr>
        <p:spPr>
          <a:xfrm>
            <a:off x="1773423" y="3989752"/>
            <a:ext cx="4020625" cy="1714762"/>
          </a:xfrm>
          <a:prstGeom prst="borderCallout2">
            <a:avLst>
              <a:gd name="adj1" fmla="val 48344"/>
              <a:gd name="adj2" fmla="val -1609"/>
              <a:gd name="adj3" fmla="val -49590"/>
              <a:gd name="adj4" fmla="val -21355"/>
              <a:gd name="adj5" fmla="val -183213"/>
              <a:gd name="adj6" fmla="val -1164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t>How to use in Power BI desktop?</a:t>
            </a:r>
          </a:p>
          <a:p>
            <a:endParaRPr lang="en-US" dirty="0"/>
          </a:p>
          <a:p>
            <a:r>
              <a:rPr lang="en-US" dirty="0"/>
              <a:t>Create new </a:t>
            </a:r>
            <a:r>
              <a:rPr lang="en-US" dirty="0" err="1"/>
              <a:t>pbix</a:t>
            </a:r>
            <a:r>
              <a:rPr lang="en-US" dirty="0"/>
              <a:t> file and get data from your dataflow.</a:t>
            </a:r>
          </a:p>
          <a:p>
            <a:r>
              <a:rPr lang="it-IT" dirty="0"/>
              <a:t>You can import table on which ml model makes prediction</a:t>
            </a:r>
          </a:p>
        </p:txBody>
      </p:sp>
      <p:sp>
        <p:nvSpPr>
          <p:cNvPr id="14" name="Arrow: Up 13">
            <a:extLst>
              <a:ext uri="{FF2B5EF4-FFF2-40B4-BE49-F238E27FC236}">
                <a16:creationId xmlns:a16="http://schemas.microsoft.com/office/drawing/2014/main" id="{3F4282B1-2A87-4650-9472-603979954BA9}"/>
              </a:ext>
            </a:extLst>
          </p:cNvPr>
          <p:cNvSpPr/>
          <p:nvPr/>
        </p:nvSpPr>
        <p:spPr>
          <a:xfrm rot="14280593">
            <a:off x="7949323" y="1184717"/>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37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44EA5-BAC2-491A-BBC2-43104C69D4EC}"/>
              </a:ext>
            </a:extLst>
          </p:cNvPr>
          <p:cNvPicPr>
            <a:picLocks noChangeAspect="1"/>
          </p:cNvPicPr>
          <p:nvPr/>
        </p:nvPicPr>
        <p:blipFill>
          <a:blip r:embed="rId2"/>
          <a:stretch>
            <a:fillRect/>
          </a:stretch>
        </p:blipFill>
        <p:spPr>
          <a:xfrm>
            <a:off x="275775" y="0"/>
            <a:ext cx="11640449" cy="6858000"/>
          </a:xfrm>
          <a:prstGeom prst="rect">
            <a:avLst/>
          </a:prstGeom>
        </p:spPr>
      </p:pic>
      <p:sp>
        <p:nvSpPr>
          <p:cNvPr id="13" name="Callout: Bent Line 12">
            <a:extLst>
              <a:ext uri="{FF2B5EF4-FFF2-40B4-BE49-F238E27FC236}">
                <a16:creationId xmlns:a16="http://schemas.microsoft.com/office/drawing/2014/main" id="{C757F930-07E8-424F-87E4-3CA3C50F5AA2}"/>
              </a:ext>
            </a:extLst>
          </p:cNvPr>
          <p:cNvSpPr/>
          <p:nvPr/>
        </p:nvSpPr>
        <p:spPr>
          <a:xfrm>
            <a:off x="1773423" y="3989752"/>
            <a:ext cx="4020625" cy="1714762"/>
          </a:xfrm>
          <a:prstGeom prst="borderCallout2">
            <a:avLst>
              <a:gd name="adj1" fmla="val 48344"/>
              <a:gd name="adj2" fmla="val -1609"/>
              <a:gd name="adj3" fmla="val -49590"/>
              <a:gd name="adj4" fmla="val -21355"/>
              <a:gd name="adj5" fmla="val -183213"/>
              <a:gd name="adj6" fmla="val -1164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t>How to use in Power BI desktop?</a:t>
            </a:r>
          </a:p>
          <a:p>
            <a:endParaRPr lang="en-US" dirty="0"/>
          </a:p>
          <a:p>
            <a:r>
              <a:rPr lang="en-US" dirty="0"/>
              <a:t>Create new </a:t>
            </a:r>
            <a:r>
              <a:rPr lang="en-US" dirty="0" err="1"/>
              <a:t>pbix</a:t>
            </a:r>
            <a:r>
              <a:rPr lang="en-US" dirty="0"/>
              <a:t> file and get data from your dataflow.</a:t>
            </a:r>
          </a:p>
          <a:p>
            <a:r>
              <a:rPr lang="it-IT" dirty="0"/>
              <a:t>You can import table on which ml model makes prediction</a:t>
            </a:r>
          </a:p>
        </p:txBody>
      </p:sp>
      <p:sp>
        <p:nvSpPr>
          <p:cNvPr id="14" name="Arrow: Up 13">
            <a:extLst>
              <a:ext uri="{FF2B5EF4-FFF2-40B4-BE49-F238E27FC236}">
                <a16:creationId xmlns:a16="http://schemas.microsoft.com/office/drawing/2014/main" id="{3F4282B1-2A87-4650-9472-603979954BA9}"/>
              </a:ext>
            </a:extLst>
          </p:cNvPr>
          <p:cNvSpPr/>
          <p:nvPr/>
        </p:nvSpPr>
        <p:spPr>
          <a:xfrm rot="14280593">
            <a:off x="7949323" y="1184717"/>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903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D634E-B305-464F-9D02-5660AA3A5C79}"/>
              </a:ext>
            </a:extLst>
          </p:cNvPr>
          <p:cNvPicPr>
            <a:picLocks noChangeAspect="1"/>
          </p:cNvPicPr>
          <p:nvPr/>
        </p:nvPicPr>
        <p:blipFill>
          <a:blip r:embed="rId2"/>
          <a:stretch>
            <a:fillRect/>
          </a:stretch>
        </p:blipFill>
        <p:spPr>
          <a:xfrm>
            <a:off x="321836" y="0"/>
            <a:ext cx="11548328" cy="6858000"/>
          </a:xfrm>
          <a:prstGeom prst="rect">
            <a:avLst/>
          </a:prstGeom>
        </p:spPr>
      </p:pic>
    </p:spTree>
    <p:extLst>
      <p:ext uri="{BB962C8B-B14F-4D97-AF65-F5344CB8AC3E}">
        <p14:creationId xmlns:p14="http://schemas.microsoft.com/office/powerpoint/2010/main" val="67639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182528-552A-420F-94F3-88E3207CA2E2}"/>
              </a:ext>
            </a:extLst>
          </p:cNvPr>
          <p:cNvPicPr>
            <a:picLocks noChangeAspect="1"/>
          </p:cNvPicPr>
          <p:nvPr/>
        </p:nvPicPr>
        <p:blipFill>
          <a:blip r:embed="rId2"/>
          <a:stretch>
            <a:fillRect/>
          </a:stretch>
        </p:blipFill>
        <p:spPr>
          <a:xfrm>
            <a:off x="384583" y="0"/>
            <a:ext cx="11422834" cy="6858000"/>
          </a:xfrm>
          <a:prstGeom prst="rect">
            <a:avLst/>
          </a:prstGeom>
        </p:spPr>
      </p:pic>
      <p:sp>
        <p:nvSpPr>
          <p:cNvPr id="5" name="Callout: Bent Line 4">
            <a:extLst>
              <a:ext uri="{FF2B5EF4-FFF2-40B4-BE49-F238E27FC236}">
                <a16:creationId xmlns:a16="http://schemas.microsoft.com/office/drawing/2014/main" id="{625836D3-E69F-4035-84E0-819DCA0732D5}"/>
              </a:ext>
            </a:extLst>
          </p:cNvPr>
          <p:cNvSpPr/>
          <p:nvPr/>
        </p:nvSpPr>
        <p:spPr>
          <a:xfrm>
            <a:off x="1773423" y="3989752"/>
            <a:ext cx="4020625" cy="1714762"/>
          </a:xfrm>
          <a:prstGeom prst="borderCallout2">
            <a:avLst>
              <a:gd name="adj1" fmla="val 48979"/>
              <a:gd name="adj2" fmla="val 98297"/>
              <a:gd name="adj3" fmla="val 25954"/>
              <a:gd name="adj4" fmla="val 128097"/>
              <a:gd name="adj5" fmla="val -101956"/>
              <a:gd name="adj6" fmla="val 1637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t>This is prediction column!</a:t>
            </a:r>
            <a:br>
              <a:rPr lang="en-US" b="1" dirty="0"/>
            </a:br>
            <a:r>
              <a:rPr lang="en-US" b="1" dirty="0"/>
              <a:t>Rename it as prediction and change data type as whole number</a:t>
            </a:r>
            <a:endParaRPr lang="it-IT" dirty="0"/>
          </a:p>
        </p:txBody>
      </p:sp>
    </p:spTree>
    <p:extLst>
      <p:ext uri="{BB962C8B-B14F-4D97-AF65-F5344CB8AC3E}">
        <p14:creationId xmlns:p14="http://schemas.microsoft.com/office/powerpoint/2010/main" val="1707274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A358B-6811-4614-92F9-F81388BA1B7A}"/>
              </a:ext>
            </a:extLst>
          </p:cNvPr>
          <p:cNvPicPr>
            <a:picLocks noChangeAspect="1"/>
          </p:cNvPicPr>
          <p:nvPr/>
        </p:nvPicPr>
        <p:blipFill>
          <a:blip r:embed="rId2"/>
          <a:stretch>
            <a:fillRect/>
          </a:stretch>
        </p:blipFill>
        <p:spPr>
          <a:xfrm>
            <a:off x="2606" y="0"/>
            <a:ext cx="12186788" cy="6858000"/>
          </a:xfrm>
          <a:prstGeom prst="rect">
            <a:avLst/>
          </a:prstGeom>
        </p:spPr>
      </p:pic>
    </p:spTree>
    <p:extLst>
      <p:ext uri="{BB962C8B-B14F-4D97-AF65-F5344CB8AC3E}">
        <p14:creationId xmlns:p14="http://schemas.microsoft.com/office/powerpoint/2010/main" val="302993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6B87B-A6D1-48D8-8778-36B379DB4641}"/>
              </a:ext>
            </a:extLst>
          </p:cNvPr>
          <p:cNvPicPr>
            <a:picLocks noChangeAspect="1"/>
          </p:cNvPicPr>
          <p:nvPr/>
        </p:nvPicPr>
        <p:blipFill>
          <a:blip r:embed="rId2"/>
          <a:stretch>
            <a:fillRect/>
          </a:stretch>
        </p:blipFill>
        <p:spPr>
          <a:xfrm>
            <a:off x="0" y="225425"/>
            <a:ext cx="12192000" cy="6407150"/>
          </a:xfrm>
          <a:prstGeom prst="rect">
            <a:avLst/>
          </a:prstGeom>
        </p:spPr>
      </p:pic>
      <p:sp>
        <p:nvSpPr>
          <p:cNvPr id="5" name="Arrow: Up 4">
            <a:extLst>
              <a:ext uri="{FF2B5EF4-FFF2-40B4-BE49-F238E27FC236}">
                <a16:creationId xmlns:a16="http://schemas.microsoft.com/office/drawing/2014/main" id="{B4801FB6-F005-4BAE-B3EF-DB4442AE4E7D}"/>
              </a:ext>
            </a:extLst>
          </p:cNvPr>
          <p:cNvSpPr/>
          <p:nvPr/>
        </p:nvSpPr>
        <p:spPr>
          <a:xfrm rot="8926804">
            <a:off x="4085435" y="3280093"/>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0143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182B19-373A-45C5-BFDC-1BF38502799A}"/>
              </a:ext>
            </a:extLst>
          </p:cNvPr>
          <p:cNvPicPr>
            <a:picLocks noChangeAspect="1"/>
          </p:cNvPicPr>
          <p:nvPr/>
        </p:nvPicPr>
        <p:blipFill>
          <a:blip r:embed="rId2"/>
          <a:stretch>
            <a:fillRect/>
          </a:stretch>
        </p:blipFill>
        <p:spPr>
          <a:xfrm>
            <a:off x="0" y="222084"/>
            <a:ext cx="12192000" cy="6413831"/>
          </a:xfrm>
          <a:prstGeom prst="rect">
            <a:avLst/>
          </a:prstGeom>
        </p:spPr>
      </p:pic>
      <p:sp>
        <p:nvSpPr>
          <p:cNvPr id="6" name="Arrow: Up 5">
            <a:extLst>
              <a:ext uri="{FF2B5EF4-FFF2-40B4-BE49-F238E27FC236}">
                <a16:creationId xmlns:a16="http://schemas.microsoft.com/office/drawing/2014/main" id="{1E1CE8B2-7FF6-46E8-B7EE-3678F6FEEC30}"/>
              </a:ext>
            </a:extLst>
          </p:cNvPr>
          <p:cNvSpPr/>
          <p:nvPr/>
        </p:nvSpPr>
        <p:spPr>
          <a:xfrm rot="14640691">
            <a:off x="4471328" y="192942"/>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7" name="Arrow: Up 6">
            <a:extLst>
              <a:ext uri="{FF2B5EF4-FFF2-40B4-BE49-F238E27FC236}">
                <a16:creationId xmlns:a16="http://schemas.microsoft.com/office/drawing/2014/main" id="{5CE7DFB0-EFA0-4B95-BBF9-291BDFC89244}"/>
              </a:ext>
            </a:extLst>
          </p:cNvPr>
          <p:cNvSpPr/>
          <p:nvPr/>
        </p:nvSpPr>
        <p:spPr>
          <a:xfrm rot="20218703">
            <a:off x="4194841" y="1697801"/>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2271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DC5531-802E-4692-8D19-549C5F8E9793}"/>
              </a:ext>
            </a:extLst>
          </p:cNvPr>
          <p:cNvPicPr>
            <a:picLocks noChangeAspect="1"/>
          </p:cNvPicPr>
          <p:nvPr/>
        </p:nvPicPr>
        <p:blipFill>
          <a:blip r:embed="rId2"/>
          <a:stretch>
            <a:fillRect/>
          </a:stretch>
        </p:blipFill>
        <p:spPr>
          <a:xfrm>
            <a:off x="93532" y="109055"/>
            <a:ext cx="7293978" cy="4732789"/>
          </a:xfrm>
          <a:prstGeom prst="rect">
            <a:avLst/>
          </a:prstGeom>
        </p:spPr>
      </p:pic>
      <p:pic>
        <p:nvPicPr>
          <p:cNvPr id="4" name="Picture 3">
            <a:extLst>
              <a:ext uri="{FF2B5EF4-FFF2-40B4-BE49-F238E27FC236}">
                <a16:creationId xmlns:a16="http://schemas.microsoft.com/office/drawing/2014/main" id="{483832F2-2DDF-4775-9FD1-A01F2643BD82}"/>
              </a:ext>
            </a:extLst>
          </p:cNvPr>
          <p:cNvPicPr>
            <a:picLocks noChangeAspect="1"/>
          </p:cNvPicPr>
          <p:nvPr/>
        </p:nvPicPr>
        <p:blipFill>
          <a:blip r:embed="rId3"/>
          <a:stretch>
            <a:fillRect/>
          </a:stretch>
        </p:blipFill>
        <p:spPr>
          <a:xfrm>
            <a:off x="7170916" y="2223083"/>
            <a:ext cx="4516484" cy="4089634"/>
          </a:xfrm>
          <a:prstGeom prst="rect">
            <a:avLst/>
          </a:prstGeom>
        </p:spPr>
      </p:pic>
      <p:sp>
        <p:nvSpPr>
          <p:cNvPr id="9" name="Callout: Bent Line 8">
            <a:extLst>
              <a:ext uri="{FF2B5EF4-FFF2-40B4-BE49-F238E27FC236}">
                <a16:creationId xmlns:a16="http://schemas.microsoft.com/office/drawing/2014/main" id="{D7341FB5-088C-49D0-9BCB-882E80A1C8D0}"/>
              </a:ext>
            </a:extLst>
          </p:cNvPr>
          <p:cNvSpPr/>
          <p:nvPr/>
        </p:nvSpPr>
        <p:spPr>
          <a:xfrm>
            <a:off x="1853967" y="5074810"/>
            <a:ext cx="2734811" cy="1359546"/>
          </a:xfrm>
          <a:prstGeom prst="borderCallout2">
            <a:avLst>
              <a:gd name="adj1" fmla="val 51931"/>
              <a:gd name="adj2" fmla="val 103323"/>
              <a:gd name="adj3" fmla="val 57105"/>
              <a:gd name="adj4" fmla="val 150818"/>
              <a:gd name="adj5" fmla="val -53937"/>
              <a:gd name="adj6" fmla="val 24198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Go to your storage account &gt; access keys and retrieve Storage account name and Key </a:t>
            </a:r>
            <a:endParaRPr lang="it-IT" dirty="0"/>
          </a:p>
        </p:txBody>
      </p:sp>
    </p:spTree>
    <p:extLst>
      <p:ext uri="{BB962C8B-B14F-4D97-AF65-F5344CB8AC3E}">
        <p14:creationId xmlns:p14="http://schemas.microsoft.com/office/powerpoint/2010/main" val="203267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FFF2D-8AE5-4809-9EE4-E866D9BC9968}"/>
              </a:ext>
            </a:extLst>
          </p:cNvPr>
          <p:cNvPicPr>
            <a:picLocks noChangeAspect="1"/>
          </p:cNvPicPr>
          <p:nvPr/>
        </p:nvPicPr>
        <p:blipFill>
          <a:blip r:embed="rId2"/>
          <a:stretch>
            <a:fillRect/>
          </a:stretch>
        </p:blipFill>
        <p:spPr>
          <a:xfrm>
            <a:off x="0" y="248065"/>
            <a:ext cx="12192000" cy="6361869"/>
          </a:xfrm>
          <a:prstGeom prst="rect">
            <a:avLst/>
          </a:prstGeom>
        </p:spPr>
      </p:pic>
      <p:sp>
        <p:nvSpPr>
          <p:cNvPr id="7" name="Callout: Bent Line 6">
            <a:extLst>
              <a:ext uri="{FF2B5EF4-FFF2-40B4-BE49-F238E27FC236}">
                <a16:creationId xmlns:a16="http://schemas.microsoft.com/office/drawing/2014/main" id="{3EABCC24-EC07-4E88-B5C7-B3043DFAAFEB}"/>
              </a:ext>
            </a:extLst>
          </p:cNvPr>
          <p:cNvSpPr/>
          <p:nvPr/>
        </p:nvSpPr>
        <p:spPr>
          <a:xfrm>
            <a:off x="5469623" y="4001020"/>
            <a:ext cx="3967992" cy="1359546"/>
          </a:xfrm>
          <a:prstGeom prst="borderCallout2">
            <a:avLst>
              <a:gd name="adj1" fmla="val 50697"/>
              <a:gd name="adj2" fmla="val 255"/>
              <a:gd name="adj3" fmla="val 18848"/>
              <a:gd name="adj4" fmla="val -68200"/>
              <a:gd name="adj5" fmla="val -105768"/>
              <a:gd name="adj6" fmla="val -7628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You can create a container in your storage account with dataset.</a:t>
            </a:r>
          </a:p>
          <a:p>
            <a:pPr algn="ctr"/>
            <a:endParaRPr lang="en-US" dirty="0"/>
          </a:p>
          <a:p>
            <a:pPr algn="ctr"/>
            <a:r>
              <a:rPr lang="en-US" dirty="0"/>
              <a:t>Click Transform data</a:t>
            </a:r>
            <a:endParaRPr lang="it-IT" dirty="0"/>
          </a:p>
        </p:txBody>
      </p:sp>
    </p:spTree>
    <p:extLst>
      <p:ext uri="{BB962C8B-B14F-4D97-AF65-F5344CB8AC3E}">
        <p14:creationId xmlns:p14="http://schemas.microsoft.com/office/powerpoint/2010/main" val="218038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EEA36-F6E7-4648-82FC-FF696EC32C6B}"/>
              </a:ext>
            </a:extLst>
          </p:cNvPr>
          <p:cNvPicPr>
            <a:picLocks noChangeAspect="1"/>
          </p:cNvPicPr>
          <p:nvPr/>
        </p:nvPicPr>
        <p:blipFill>
          <a:blip r:embed="rId2"/>
          <a:stretch>
            <a:fillRect/>
          </a:stretch>
        </p:blipFill>
        <p:spPr>
          <a:xfrm>
            <a:off x="0" y="239491"/>
            <a:ext cx="6870583" cy="3594781"/>
          </a:xfrm>
          <a:prstGeom prst="rect">
            <a:avLst/>
          </a:prstGeom>
        </p:spPr>
      </p:pic>
      <p:sp>
        <p:nvSpPr>
          <p:cNvPr id="6" name="Arrow: Up 5">
            <a:extLst>
              <a:ext uri="{FF2B5EF4-FFF2-40B4-BE49-F238E27FC236}">
                <a16:creationId xmlns:a16="http://schemas.microsoft.com/office/drawing/2014/main" id="{5486E2A5-2B7C-4469-8640-FEB8CA14F3CB}"/>
              </a:ext>
            </a:extLst>
          </p:cNvPr>
          <p:cNvSpPr/>
          <p:nvPr/>
        </p:nvSpPr>
        <p:spPr>
          <a:xfrm rot="18753271">
            <a:off x="2273412" y="1278350"/>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8" name="Picture 7">
            <a:extLst>
              <a:ext uri="{FF2B5EF4-FFF2-40B4-BE49-F238E27FC236}">
                <a16:creationId xmlns:a16="http://schemas.microsoft.com/office/drawing/2014/main" id="{0B736975-74E1-42E0-A3A3-D845AC1E4DD2}"/>
              </a:ext>
            </a:extLst>
          </p:cNvPr>
          <p:cNvPicPr>
            <a:picLocks noChangeAspect="1"/>
          </p:cNvPicPr>
          <p:nvPr/>
        </p:nvPicPr>
        <p:blipFill>
          <a:blip r:embed="rId3"/>
          <a:stretch>
            <a:fillRect/>
          </a:stretch>
        </p:blipFill>
        <p:spPr>
          <a:xfrm>
            <a:off x="3246539" y="2020266"/>
            <a:ext cx="8534400" cy="4490147"/>
          </a:xfrm>
          <a:prstGeom prst="rect">
            <a:avLst/>
          </a:prstGeom>
        </p:spPr>
      </p:pic>
      <p:sp>
        <p:nvSpPr>
          <p:cNvPr id="11" name="Callout: Bent Line 10">
            <a:extLst>
              <a:ext uri="{FF2B5EF4-FFF2-40B4-BE49-F238E27FC236}">
                <a16:creationId xmlns:a16="http://schemas.microsoft.com/office/drawing/2014/main" id="{6CA49D52-3646-4896-8434-10F7B0CFB8DE}"/>
              </a:ext>
            </a:extLst>
          </p:cNvPr>
          <p:cNvSpPr/>
          <p:nvPr/>
        </p:nvSpPr>
        <p:spPr>
          <a:xfrm>
            <a:off x="5469623" y="4001020"/>
            <a:ext cx="3967992" cy="1359546"/>
          </a:xfrm>
          <a:prstGeom prst="borderCallout2">
            <a:avLst>
              <a:gd name="adj1" fmla="val 50697"/>
              <a:gd name="adj2" fmla="val 255"/>
              <a:gd name="adj3" fmla="val 18848"/>
              <a:gd name="adj4" fmla="val -68200"/>
              <a:gd name="adj5" fmla="val -35425"/>
              <a:gd name="adj6" fmla="val 1095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Change dataset name in </a:t>
            </a:r>
            <a:r>
              <a:rPr lang="en-US" dirty="0" err="1"/>
              <a:t>train_set</a:t>
            </a:r>
            <a:endParaRPr lang="it-IT" dirty="0"/>
          </a:p>
        </p:txBody>
      </p:sp>
    </p:spTree>
    <p:extLst>
      <p:ext uri="{BB962C8B-B14F-4D97-AF65-F5344CB8AC3E}">
        <p14:creationId xmlns:p14="http://schemas.microsoft.com/office/powerpoint/2010/main" val="103741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638983-107C-4D7B-AEC8-0294845DC719}"/>
              </a:ext>
            </a:extLst>
          </p:cNvPr>
          <p:cNvPicPr>
            <a:picLocks noChangeAspect="1"/>
          </p:cNvPicPr>
          <p:nvPr/>
        </p:nvPicPr>
        <p:blipFill>
          <a:blip r:embed="rId2"/>
          <a:stretch>
            <a:fillRect/>
          </a:stretch>
        </p:blipFill>
        <p:spPr>
          <a:xfrm>
            <a:off x="5526871" y="3112316"/>
            <a:ext cx="6665129" cy="3708706"/>
          </a:xfrm>
          <a:prstGeom prst="rect">
            <a:avLst/>
          </a:prstGeom>
        </p:spPr>
      </p:pic>
      <p:pic>
        <p:nvPicPr>
          <p:cNvPr id="3" name="Picture 2">
            <a:extLst>
              <a:ext uri="{FF2B5EF4-FFF2-40B4-BE49-F238E27FC236}">
                <a16:creationId xmlns:a16="http://schemas.microsoft.com/office/drawing/2014/main" id="{DC9C596E-F96A-4E23-BA13-E0EE4151FF8A}"/>
              </a:ext>
            </a:extLst>
          </p:cNvPr>
          <p:cNvPicPr>
            <a:picLocks noChangeAspect="1"/>
          </p:cNvPicPr>
          <p:nvPr/>
        </p:nvPicPr>
        <p:blipFill>
          <a:blip r:embed="rId3"/>
          <a:stretch>
            <a:fillRect/>
          </a:stretch>
        </p:blipFill>
        <p:spPr>
          <a:xfrm>
            <a:off x="0" y="225425"/>
            <a:ext cx="6593378" cy="3464958"/>
          </a:xfrm>
          <a:prstGeom prst="rect">
            <a:avLst/>
          </a:prstGeom>
        </p:spPr>
      </p:pic>
      <p:sp>
        <p:nvSpPr>
          <p:cNvPr id="10" name="Callout: Bent Line 9">
            <a:extLst>
              <a:ext uri="{FF2B5EF4-FFF2-40B4-BE49-F238E27FC236}">
                <a16:creationId xmlns:a16="http://schemas.microsoft.com/office/drawing/2014/main" id="{B8024C16-BBAB-455E-A002-4A5857F7165F}"/>
              </a:ext>
            </a:extLst>
          </p:cNvPr>
          <p:cNvSpPr/>
          <p:nvPr/>
        </p:nvSpPr>
        <p:spPr>
          <a:xfrm>
            <a:off x="1837190" y="4236440"/>
            <a:ext cx="3967992" cy="2038525"/>
          </a:xfrm>
          <a:prstGeom prst="borderCallout2">
            <a:avLst>
              <a:gd name="adj1" fmla="val 50697"/>
              <a:gd name="adj2" fmla="val 255"/>
              <a:gd name="adj3" fmla="val 22484"/>
              <a:gd name="adj4" fmla="val -31836"/>
              <a:gd name="adj5" fmla="val -149967"/>
              <a:gd name="adj6" fmla="val -145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0" i="0" dirty="0">
                <a:solidFill>
                  <a:schemeClr val="bg1"/>
                </a:solidFill>
                <a:effectLst/>
                <a:latin typeface="Segoe UI" panose="020B0502040204020203" pitchFamily="34" charset="0"/>
              </a:rPr>
              <a:t>Provide your test dataset to evaluate the model that automated ML generates for you at the end of the training experiment.</a:t>
            </a:r>
          </a:p>
          <a:p>
            <a:pPr algn="ctr"/>
            <a:endParaRPr lang="en-US" dirty="0">
              <a:solidFill>
                <a:schemeClr val="bg1"/>
              </a:solidFill>
              <a:latin typeface="Segoe UI" panose="020B0502040204020203" pitchFamily="34" charset="0"/>
            </a:endParaRPr>
          </a:p>
          <a:p>
            <a:pPr algn="ctr"/>
            <a:r>
              <a:rPr lang="en-US" b="1" dirty="0">
                <a:solidFill>
                  <a:schemeClr val="bg1"/>
                </a:solidFill>
                <a:latin typeface="Segoe UI" panose="020B0502040204020203" pitchFamily="34" charset="0"/>
              </a:rPr>
              <a:t>Click save and close.</a:t>
            </a:r>
          </a:p>
          <a:p>
            <a:pPr algn="ctr"/>
            <a:r>
              <a:rPr lang="en-US" b="1" dirty="0">
                <a:solidFill>
                  <a:schemeClr val="bg1"/>
                </a:solidFill>
                <a:latin typeface="Segoe UI" panose="020B0502040204020203" pitchFamily="34" charset="0"/>
              </a:rPr>
              <a:t>Then, save your dataflow</a:t>
            </a:r>
            <a:endParaRPr lang="it-IT" b="1" dirty="0"/>
          </a:p>
        </p:txBody>
      </p:sp>
      <p:sp>
        <p:nvSpPr>
          <p:cNvPr id="12" name="Arrow: Up 11">
            <a:extLst>
              <a:ext uri="{FF2B5EF4-FFF2-40B4-BE49-F238E27FC236}">
                <a16:creationId xmlns:a16="http://schemas.microsoft.com/office/drawing/2014/main" id="{282AB99C-30C2-4B77-B208-1DBF4EC4D8E7}"/>
              </a:ext>
            </a:extLst>
          </p:cNvPr>
          <p:cNvSpPr/>
          <p:nvPr/>
        </p:nvSpPr>
        <p:spPr>
          <a:xfrm rot="7673531">
            <a:off x="9325760" y="5145316"/>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3" name="Arrow: Up 12">
            <a:extLst>
              <a:ext uri="{FF2B5EF4-FFF2-40B4-BE49-F238E27FC236}">
                <a16:creationId xmlns:a16="http://schemas.microsoft.com/office/drawing/2014/main" id="{AA3B8D8F-788C-47FD-B650-317D61A18CC2}"/>
              </a:ext>
            </a:extLst>
          </p:cNvPr>
          <p:cNvSpPr/>
          <p:nvPr/>
        </p:nvSpPr>
        <p:spPr>
          <a:xfrm rot="11918421">
            <a:off x="6441343" y="2389131"/>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722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56396A-58CA-409D-B639-A73609F39F97}"/>
              </a:ext>
            </a:extLst>
          </p:cNvPr>
          <p:cNvPicPr>
            <a:picLocks noChangeAspect="1"/>
          </p:cNvPicPr>
          <p:nvPr/>
        </p:nvPicPr>
        <p:blipFill>
          <a:blip r:embed="rId2"/>
          <a:stretch>
            <a:fillRect/>
          </a:stretch>
        </p:blipFill>
        <p:spPr>
          <a:xfrm>
            <a:off x="0" y="222250"/>
            <a:ext cx="12192000" cy="6413500"/>
          </a:xfrm>
          <a:prstGeom prst="rect">
            <a:avLst/>
          </a:prstGeom>
        </p:spPr>
      </p:pic>
      <p:sp>
        <p:nvSpPr>
          <p:cNvPr id="11" name="Arrow: Up 10">
            <a:extLst>
              <a:ext uri="{FF2B5EF4-FFF2-40B4-BE49-F238E27FC236}">
                <a16:creationId xmlns:a16="http://schemas.microsoft.com/office/drawing/2014/main" id="{0385E4E7-D8DF-49D9-9BFC-8C84D60396A9}"/>
              </a:ext>
            </a:extLst>
          </p:cNvPr>
          <p:cNvSpPr/>
          <p:nvPr/>
        </p:nvSpPr>
        <p:spPr>
          <a:xfrm rot="7169244">
            <a:off x="10706531" y="455462"/>
            <a:ext cx="134224" cy="121640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73985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65AA985995C546B8D15C2C1696A1F3" ma:contentTypeVersion="14" ma:contentTypeDescription="Create a new document." ma:contentTypeScope="" ma:versionID="7108e5adb44acb8ff325b9a8e6ea459c">
  <xsd:schema xmlns:xsd="http://www.w3.org/2001/XMLSchema" xmlns:xs="http://www.w3.org/2001/XMLSchema" xmlns:p="http://schemas.microsoft.com/office/2006/metadata/properties" xmlns:ns3="e12d7f60-654e-4ba6-a1cf-428d88bed250" xmlns:ns4="46aa4b0c-b23a-4b42-86bc-597ce171a551" targetNamespace="http://schemas.microsoft.com/office/2006/metadata/properties" ma:root="true" ma:fieldsID="b0a8285743e3ce8b97d015e150bbe108" ns3:_="" ns4:_="">
    <xsd:import namespace="e12d7f60-654e-4ba6-a1cf-428d88bed250"/>
    <xsd:import namespace="46aa4b0c-b23a-4b42-86bc-597ce171a5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d7f60-654e-4ba6-a1cf-428d88bed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a4b0c-b23a-4b42-86bc-597ce171a5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143ADC-2C16-46A0-A416-CBCEC8E7B401}">
  <ds:schemaRefs>
    <ds:schemaRef ds:uri="http://schemas.microsoft.com/sharepoint/v3/contenttype/forms"/>
  </ds:schemaRefs>
</ds:datastoreItem>
</file>

<file path=customXml/itemProps2.xml><?xml version="1.0" encoding="utf-8"?>
<ds:datastoreItem xmlns:ds="http://schemas.openxmlformats.org/officeDocument/2006/customXml" ds:itemID="{BFABEA3B-8875-436C-A108-347333760D12}">
  <ds:schemaRefs>
    <ds:schemaRef ds:uri="http://purl.org/dc/elements/1.1/"/>
    <ds:schemaRef ds:uri="http://schemas.openxmlformats.org/package/2006/metadata/core-properties"/>
    <ds:schemaRef ds:uri="http://schemas.microsoft.com/office/2006/metadata/properties"/>
    <ds:schemaRef ds:uri="46aa4b0c-b23a-4b42-86bc-597ce171a551"/>
    <ds:schemaRef ds:uri="http://schemas.microsoft.com/office/2006/documentManagement/types"/>
    <ds:schemaRef ds:uri="http://schemas.microsoft.com/office/infopath/2007/PartnerControls"/>
    <ds:schemaRef ds:uri="http://www.w3.org/XML/1998/namespace"/>
    <ds:schemaRef ds:uri="e12d7f60-654e-4ba6-a1cf-428d88bed250"/>
    <ds:schemaRef ds:uri="http://purl.org/dc/dcmitype/"/>
    <ds:schemaRef ds:uri="http://purl.org/dc/terms/"/>
  </ds:schemaRefs>
</ds:datastoreItem>
</file>

<file path=customXml/itemProps3.xml><?xml version="1.0" encoding="utf-8"?>
<ds:datastoreItem xmlns:ds="http://schemas.openxmlformats.org/officeDocument/2006/customXml" ds:itemID="{544564B6-0DB8-4681-8896-A5C372B73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d7f60-654e-4ba6-a1cf-428d88bed250"/>
    <ds:schemaRef ds:uri="46aa4b0c-b23a-4b42-86bc-597ce171a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1293</TotalTime>
  <Words>520</Words>
  <Application>Microsoft Office PowerPoint</Application>
  <PresentationFormat>Widescreen</PresentationFormat>
  <Paragraphs>56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 Canonico</dc:creator>
  <cp:lastModifiedBy>Luca Canonico</cp:lastModifiedBy>
  <cp:revision>33</cp:revision>
  <dcterms:created xsi:type="dcterms:W3CDTF">2022-03-13T15:59:24Z</dcterms:created>
  <dcterms:modified xsi:type="dcterms:W3CDTF">2022-03-19T10:53:01Z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0x010100AB65AA985995C546B8D15C2C1696A1F3</vt:lpwstr>
  </property>
</Properties>
</file>