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9" r:id="rId4"/>
    <p:sldId id="275" r:id="rId5"/>
    <p:sldId id="260" r:id="rId6"/>
    <p:sldId id="261" r:id="rId7"/>
    <p:sldId id="262" r:id="rId8"/>
    <p:sldId id="263" r:id="rId9"/>
    <p:sldId id="264" r:id="rId10"/>
    <p:sldId id="265" r:id="rId11"/>
    <p:sldId id="276" r:id="rId12"/>
    <p:sldId id="283" r:id="rId13"/>
    <p:sldId id="284" r:id="rId14"/>
    <p:sldId id="266" r:id="rId15"/>
    <p:sldId id="267" r:id="rId16"/>
    <p:sldId id="268" r:id="rId17"/>
    <p:sldId id="269" r:id="rId18"/>
    <p:sldId id="270" r:id="rId19"/>
    <p:sldId id="271" r:id="rId20"/>
    <p:sldId id="272" r:id="rId21"/>
    <p:sldId id="273" r:id="rId22"/>
    <p:sldId id="280" r:id="rId23"/>
    <p:sldId id="281" r:id="rId24"/>
    <p:sldId id="279"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2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D7A39-98F9-4DC6-8EBE-FB979C5184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D31DC565-C7A7-49BD-8B4E-23A6956FD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C05E3F80-8473-475D-AF65-DE263FE90081}"/>
              </a:ext>
            </a:extLst>
          </p:cNvPr>
          <p:cNvSpPr>
            <a:spLocks noGrp="1"/>
          </p:cNvSpPr>
          <p:nvPr>
            <p:ph type="dt" sz="half" idx="10"/>
          </p:nvPr>
        </p:nvSpPr>
        <p:spPr/>
        <p:txBody>
          <a:bodyPr/>
          <a:lstStyle/>
          <a:p>
            <a:fld id="{A1A2CD8D-77BF-4798-8DAD-9C94A80BF887}" type="datetimeFigureOut">
              <a:rPr lang="it-IT" smtClean="0"/>
              <a:t>19/03/2022</a:t>
            </a:fld>
            <a:endParaRPr lang="it-IT"/>
          </a:p>
        </p:txBody>
      </p:sp>
      <p:sp>
        <p:nvSpPr>
          <p:cNvPr id="5" name="Footer Placeholder 4">
            <a:extLst>
              <a:ext uri="{FF2B5EF4-FFF2-40B4-BE49-F238E27FC236}">
                <a16:creationId xmlns:a16="http://schemas.microsoft.com/office/drawing/2014/main" id="{5498DB57-83A6-4CBB-9065-5D5A5B67BD4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7FB748E-C18A-4486-B48B-77470C14F737}"/>
              </a:ext>
            </a:extLst>
          </p:cNvPr>
          <p:cNvSpPr>
            <a:spLocks noGrp="1"/>
          </p:cNvSpPr>
          <p:nvPr>
            <p:ph type="sldNum" sz="quarter" idx="12"/>
          </p:nvPr>
        </p:nvSpPr>
        <p:spPr/>
        <p:txBody>
          <a:bodyPr/>
          <a:lstStyle/>
          <a:p>
            <a:fld id="{2895825B-FE24-42E1-A6F2-404225469EDE}" type="slidenum">
              <a:rPr lang="it-IT" smtClean="0"/>
              <a:t>‹#›</a:t>
            </a:fld>
            <a:endParaRPr lang="it-IT"/>
          </a:p>
        </p:txBody>
      </p:sp>
    </p:spTree>
    <p:extLst>
      <p:ext uri="{BB962C8B-B14F-4D97-AF65-F5344CB8AC3E}">
        <p14:creationId xmlns:p14="http://schemas.microsoft.com/office/powerpoint/2010/main" val="94715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7999C-5333-4EA0-A3F6-8F25286F8615}"/>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21421543-FC92-4F61-8BDB-171E507DC0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A74DC83-59E2-4CFA-9DB2-6DF4C3A1ABA8}"/>
              </a:ext>
            </a:extLst>
          </p:cNvPr>
          <p:cNvSpPr>
            <a:spLocks noGrp="1"/>
          </p:cNvSpPr>
          <p:nvPr>
            <p:ph type="dt" sz="half" idx="10"/>
          </p:nvPr>
        </p:nvSpPr>
        <p:spPr/>
        <p:txBody>
          <a:bodyPr/>
          <a:lstStyle/>
          <a:p>
            <a:fld id="{A1A2CD8D-77BF-4798-8DAD-9C94A80BF887}" type="datetimeFigureOut">
              <a:rPr lang="it-IT" smtClean="0"/>
              <a:t>19/03/2022</a:t>
            </a:fld>
            <a:endParaRPr lang="it-IT"/>
          </a:p>
        </p:txBody>
      </p:sp>
      <p:sp>
        <p:nvSpPr>
          <p:cNvPr id="5" name="Footer Placeholder 4">
            <a:extLst>
              <a:ext uri="{FF2B5EF4-FFF2-40B4-BE49-F238E27FC236}">
                <a16:creationId xmlns:a16="http://schemas.microsoft.com/office/drawing/2014/main" id="{57E3FF55-D716-4815-8764-3FCA9F34BD69}"/>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C317D7E-2C65-4D4C-A7C5-E24C16DF3336}"/>
              </a:ext>
            </a:extLst>
          </p:cNvPr>
          <p:cNvSpPr>
            <a:spLocks noGrp="1"/>
          </p:cNvSpPr>
          <p:nvPr>
            <p:ph type="sldNum" sz="quarter" idx="12"/>
          </p:nvPr>
        </p:nvSpPr>
        <p:spPr/>
        <p:txBody>
          <a:bodyPr/>
          <a:lstStyle/>
          <a:p>
            <a:fld id="{2895825B-FE24-42E1-A6F2-404225469EDE}" type="slidenum">
              <a:rPr lang="it-IT" smtClean="0"/>
              <a:t>‹#›</a:t>
            </a:fld>
            <a:endParaRPr lang="it-IT"/>
          </a:p>
        </p:txBody>
      </p:sp>
    </p:spTree>
    <p:extLst>
      <p:ext uri="{BB962C8B-B14F-4D97-AF65-F5344CB8AC3E}">
        <p14:creationId xmlns:p14="http://schemas.microsoft.com/office/powerpoint/2010/main" val="107195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D04F28-EF44-4A43-8502-D94E69E91E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F0589778-84D5-4395-800D-12E1B130D2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B0D2B34F-142D-448F-AD05-6FB175E7CA84}"/>
              </a:ext>
            </a:extLst>
          </p:cNvPr>
          <p:cNvSpPr>
            <a:spLocks noGrp="1"/>
          </p:cNvSpPr>
          <p:nvPr>
            <p:ph type="dt" sz="half" idx="10"/>
          </p:nvPr>
        </p:nvSpPr>
        <p:spPr/>
        <p:txBody>
          <a:bodyPr/>
          <a:lstStyle/>
          <a:p>
            <a:fld id="{A1A2CD8D-77BF-4798-8DAD-9C94A80BF887}" type="datetimeFigureOut">
              <a:rPr lang="it-IT" smtClean="0"/>
              <a:t>19/03/2022</a:t>
            </a:fld>
            <a:endParaRPr lang="it-IT"/>
          </a:p>
        </p:txBody>
      </p:sp>
      <p:sp>
        <p:nvSpPr>
          <p:cNvPr id="5" name="Footer Placeholder 4">
            <a:extLst>
              <a:ext uri="{FF2B5EF4-FFF2-40B4-BE49-F238E27FC236}">
                <a16:creationId xmlns:a16="http://schemas.microsoft.com/office/drawing/2014/main" id="{427D08F4-7ED8-45BE-BB3A-DAB8050D531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B03F11F-2F86-4DD9-8CD8-DD5D671D66A1}"/>
              </a:ext>
            </a:extLst>
          </p:cNvPr>
          <p:cNvSpPr>
            <a:spLocks noGrp="1"/>
          </p:cNvSpPr>
          <p:nvPr>
            <p:ph type="sldNum" sz="quarter" idx="12"/>
          </p:nvPr>
        </p:nvSpPr>
        <p:spPr/>
        <p:txBody>
          <a:bodyPr/>
          <a:lstStyle/>
          <a:p>
            <a:fld id="{2895825B-FE24-42E1-A6F2-404225469EDE}" type="slidenum">
              <a:rPr lang="it-IT" smtClean="0"/>
              <a:t>‹#›</a:t>
            </a:fld>
            <a:endParaRPr lang="it-IT"/>
          </a:p>
        </p:txBody>
      </p:sp>
    </p:spTree>
    <p:extLst>
      <p:ext uri="{BB962C8B-B14F-4D97-AF65-F5344CB8AC3E}">
        <p14:creationId xmlns:p14="http://schemas.microsoft.com/office/powerpoint/2010/main" val="58378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801D-0D2C-41E0-A9A8-418CB680B4D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5933E388-652A-4932-B78C-03DAA2A62C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EA1BDD9A-15E0-4707-A322-22FA0B39F5AB}"/>
              </a:ext>
            </a:extLst>
          </p:cNvPr>
          <p:cNvSpPr>
            <a:spLocks noGrp="1"/>
          </p:cNvSpPr>
          <p:nvPr>
            <p:ph type="dt" sz="half" idx="10"/>
          </p:nvPr>
        </p:nvSpPr>
        <p:spPr/>
        <p:txBody>
          <a:bodyPr/>
          <a:lstStyle/>
          <a:p>
            <a:fld id="{A1A2CD8D-77BF-4798-8DAD-9C94A80BF887}" type="datetimeFigureOut">
              <a:rPr lang="it-IT" smtClean="0"/>
              <a:t>19/03/2022</a:t>
            </a:fld>
            <a:endParaRPr lang="it-IT"/>
          </a:p>
        </p:txBody>
      </p:sp>
      <p:sp>
        <p:nvSpPr>
          <p:cNvPr id="5" name="Footer Placeholder 4">
            <a:extLst>
              <a:ext uri="{FF2B5EF4-FFF2-40B4-BE49-F238E27FC236}">
                <a16:creationId xmlns:a16="http://schemas.microsoft.com/office/drawing/2014/main" id="{2BA90646-DFFD-486E-BBE1-F14F70B49FC8}"/>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DDF93E52-4CBA-4234-8218-532EAB962DF5}"/>
              </a:ext>
            </a:extLst>
          </p:cNvPr>
          <p:cNvSpPr>
            <a:spLocks noGrp="1"/>
          </p:cNvSpPr>
          <p:nvPr>
            <p:ph type="sldNum" sz="quarter" idx="12"/>
          </p:nvPr>
        </p:nvSpPr>
        <p:spPr/>
        <p:txBody>
          <a:bodyPr/>
          <a:lstStyle/>
          <a:p>
            <a:fld id="{2895825B-FE24-42E1-A6F2-404225469EDE}" type="slidenum">
              <a:rPr lang="it-IT" smtClean="0"/>
              <a:t>‹#›</a:t>
            </a:fld>
            <a:endParaRPr lang="it-IT"/>
          </a:p>
        </p:txBody>
      </p:sp>
    </p:spTree>
    <p:extLst>
      <p:ext uri="{BB962C8B-B14F-4D97-AF65-F5344CB8AC3E}">
        <p14:creationId xmlns:p14="http://schemas.microsoft.com/office/powerpoint/2010/main" val="163126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D671-A4D6-4508-BD07-1F47499E72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C92669B2-8FEF-4B86-A3E4-9976597B11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4C66DB-8E67-4616-A94C-F92E56F22C70}"/>
              </a:ext>
            </a:extLst>
          </p:cNvPr>
          <p:cNvSpPr>
            <a:spLocks noGrp="1"/>
          </p:cNvSpPr>
          <p:nvPr>
            <p:ph type="dt" sz="half" idx="10"/>
          </p:nvPr>
        </p:nvSpPr>
        <p:spPr/>
        <p:txBody>
          <a:bodyPr/>
          <a:lstStyle/>
          <a:p>
            <a:fld id="{A1A2CD8D-77BF-4798-8DAD-9C94A80BF887}" type="datetimeFigureOut">
              <a:rPr lang="it-IT" smtClean="0"/>
              <a:t>19/03/2022</a:t>
            </a:fld>
            <a:endParaRPr lang="it-IT"/>
          </a:p>
        </p:txBody>
      </p:sp>
      <p:sp>
        <p:nvSpPr>
          <p:cNvPr id="5" name="Footer Placeholder 4">
            <a:extLst>
              <a:ext uri="{FF2B5EF4-FFF2-40B4-BE49-F238E27FC236}">
                <a16:creationId xmlns:a16="http://schemas.microsoft.com/office/drawing/2014/main" id="{365BD333-EB1C-4D75-82FA-4C9FE808D24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9324E8EA-160B-49C7-B209-389BCF2E1602}"/>
              </a:ext>
            </a:extLst>
          </p:cNvPr>
          <p:cNvSpPr>
            <a:spLocks noGrp="1"/>
          </p:cNvSpPr>
          <p:nvPr>
            <p:ph type="sldNum" sz="quarter" idx="12"/>
          </p:nvPr>
        </p:nvSpPr>
        <p:spPr/>
        <p:txBody>
          <a:bodyPr/>
          <a:lstStyle/>
          <a:p>
            <a:fld id="{2895825B-FE24-42E1-A6F2-404225469EDE}" type="slidenum">
              <a:rPr lang="it-IT" smtClean="0"/>
              <a:t>‹#›</a:t>
            </a:fld>
            <a:endParaRPr lang="it-IT"/>
          </a:p>
        </p:txBody>
      </p:sp>
    </p:spTree>
    <p:extLst>
      <p:ext uri="{BB962C8B-B14F-4D97-AF65-F5344CB8AC3E}">
        <p14:creationId xmlns:p14="http://schemas.microsoft.com/office/powerpoint/2010/main" val="116922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D5C4-2A99-41A1-9357-3965FB3C44ED}"/>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E15990AF-C710-49BB-884B-48E4366182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F8240DCE-5C72-4D13-9309-09DEFDB9CD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95E02D37-D179-4B7A-BF41-0AA7A479AD00}"/>
              </a:ext>
            </a:extLst>
          </p:cNvPr>
          <p:cNvSpPr>
            <a:spLocks noGrp="1"/>
          </p:cNvSpPr>
          <p:nvPr>
            <p:ph type="dt" sz="half" idx="10"/>
          </p:nvPr>
        </p:nvSpPr>
        <p:spPr/>
        <p:txBody>
          <a:bodyPr/>
          <a:lstStyle/>
          <a:p>
            <a:fld id="{A1A2CD8D-77BF-4798-8DAD-9C94A80BF887}" type="datetimeFigureOut">
              <a:rPr lang="it-IT" smtClean="0"/>
              <a:t>19/03/2022</a:t>
            </a:fld>
            <a:endParaRPr lang="it-IT"/>
          </a:p>
        </p:txBody>
      </p:sp>
      <p:sp>
        <p:nvSpPr>
          <p:cNvPr id="6" name="Footer Placeholder 5">
            <a:extLst>
              <a:ext uri="{FF2B5EF4-FFF2-40B4-BE49-F238E27FC236}">
                <a16:creationId xmlns:a16="http://schemas.microsoft.com/office/drawing/2014/main" id="{0A2160D6-8B1E-4202-9FC3-31A58C557CE7}"/>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6248AD92-49C0-479F-9C81-63FB02FA40EE}"/>
              </a:ext>
            </a:extLst>
          </p:cNvPr>
          <p:cNvSpPr>
            <a:spLocks noGrp="1"/>
          </p:cNvSpPr>
          <p:nvPr>
            <p:ph type="sldNum" sz="quarter" idx="12"/>
          </p:nvPr>
        </p:nvSpPr>
        <p:spPr/>
        <p:txBody>
          <a:bodyPr/>
          <a:lstStyle/>
          <a:p>
            <a:fld id="{2895825B-FE24-42E1-A6F2-404225469EDE}" type="slidenum">
              <a:rPr lang="it-IT" smtClean="0"/>
              <a:t>‹#›</a:t>
            </a:fld>
            <a:endParaRPr lang="it-IT"/>
          </a:p>
        </p:txBody>
      </p:sp>
    </p:spTree>
    <p:extLst>
      <p:ext uri="{BB962C8B-B14F-4D97-AF65-F5344CB8AC3E}">
        <p14:creationId xmlns:p14="http://schemas.microsoft.com/office/powerpoint/2010/main" val="29522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8DA6-A2BB-4AD7-833C-BA68A7F47ED7}"/>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5F4ACE3C-FF29-4AE8-83F1-19884150CB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8A0FBE-0885-498D-B49D-91CEC9C7A8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4CCF6521-C1AB-44FC-B442-CD64010028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0063E-EB94-4E69-8712-42804BBDC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B3B04956-49E6-40F5-8235-A9FE4F6EDA8A}"/>
              </a:ext>
            </a:extLst>
          </p:cNvPr>
          <p:cNvSpPr>
            <a:spLocks noGrp="1"/>
          </p:cNvSpPr>
          <p:nvPr>
            <p:ph type="dt" sz="half" idx="10"/>
          </p:nvPr>
        </p:nvSpPr>
        <p:spPr/>
        <p:txBody>
          <a:bodyPr/>
          <a:lstStyle/>
          <a:p>
            <a:fld id="{A1A2CD8D-77BF-4798-8DAD-9C94A80BF887}" type="datetimeFigureOut">
              <a:rPr lang="it-IT" smtClean="0"/>
              <a:t>19/03/2022</a:t>
            </a:fld>
            <a:endParaRPr lang="it-IT"/>
          </a:p>
        </p:txBody>
      </p:sp>
      <p:sp>
        <p:nvSpPr>
          <p:cNvPr id="8" name="Footer Placeholder 7">
            <a:extLst>
              <a:ext uri="{FF2B5EF4-FFF2-40B4-BE49-F238E27FC236}">
                <a16:creationId xmlns:a16="http://schemas.microsoft.com/office/drawing/2014/main" id="{678C694D-D438-4C32-B0F2-56F4ADBE14E4}"/>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B7EEBC1B-9923-41AA-8FC9-8B5855CF414F}"/>
              </a:ext>
            </a:extLst>
          </p:cNvPr>
          <p:cNvSpPr>
            <a:spLocks noGrp="1"/>
          </p:cNvSpPr>
          <p:nvPr>
            <p:ph type="sldNum" sz="quarter" idx="12"/>
          </p:nvPr>
        </p:nvSpPr>
        <p:spPr/>
        <p:txBody>
          <a:bodyPr/>
          <a:lstStyle/>
          <a:p>
            <a:fld id="{2895825B-FE24-42E1-A6F2-404225469EDE}" type="slidenum">
              <a:rPr lang="it-IT" smtClean="0"/>
              <a:t>‹#›</a:t>
            </a:fld>
            <a:endParaRPr lang="it-IT"/>
          </a:p>
        </p:txBody>
      </p:sp>
    </p:spTree>
    <p:extLst>
      <p:ext uri="{BB962C8B-B14F-4D97-AF65-F5344CB8AC3E}">
        <p14:creationId xmlns:p14="http://schemas.microsoft.com/office/powerpoint/2010/main" val="338666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160A-F1E2-4C5A-990D-F5608B11675C}"/>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638B01DF-A433-4DB8-86AB-11D6B3FA5E6B}"/>
              </a:ext>
            </a:extLst>
          </p:cNvPr>
          <p:cNvSpPr>
            <a:spLocks noGrp="1"/>
          </p:cNvSpPr>
          <p:nvPr>
            <p:ph type="dt" sz="half" idx="10"/>
          </p:nvPr>
        </p:nvSpPr>
        <p:spPr/>
        <p:txBody>
          <a:bodyPr/>
          <a:lstStyle/>
          <a:p>
            <a:fld id="{A1A2CD8D-77BF-4798-8DAD-9C94A80BF887}" type="datetimeFigureOut">
              <a:rPr lang="it-IT" smtClean="0"/>
              <a:t>19/03/2022</a:t>
            </a:fld>
            <a:endParaRPr lang="it-IT"/>
          </a:p>
        </p:txBody>
      </p:sp>
      <p:sp>
        <p:nvSpPr>
          <p:cNvPr id="4" name="Footer Placeholder 3">
            <a:extLst>
              <a:ext uri="{FF2B5EF4-FFF2-40B4-BE49-F238E27FC236}">
                <a16:creationId xmlns:a16="http://schemas.microsoft.com/office/drawing/2014/main" id="{9A624D48-D5B4-4806-A740-E228ACC22630}"/>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01500B3F-1168-4204-934F-2AE210678AC1}"/>
              </a:ext>
            </a:extLst>
          </p:cNvPr>
          <p:cNvSpPr>
            <a:spLocks noGrp="1"/>
          </p:cNvSpPr>
          <p:nvPr>
            <p:ph type="sldNum" sz="quarter" idx="12"/>
          </p:nvPr>
        </p:nvSpPr>
        <p:spPr/>
        <p:txBody>
          <a:bodyPr/>
          <a:lstStyle/>
          <a:p>
            <a:fld id="{2895825B-FE24-42E1-A6F2-404225469EDE}" type="slidenum">
              <a:rPr lang="it-IT" smtClean="0"/>
              <a:t>‹#›</a:t>
            </a:fld>
            <a:endParaRPr lang="it-IT"/>
          </a:p>
        </p:txBody>
      </p:sp>
    </p:spTree>
    <p:extLst>
      <p:ext uri="{BB962C8B-B14F-4D97-AF65-F5344CB8AC3E}">
        <p14:creationId xmlns:p14="http://schemas.microsoft.com/office/powerpoint/2010/main" val="23652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FD216-AD0C-48BD-BA4F-AFD2EDD54BA1}"/>
              </a:ext>
            </a:extLst>
          </p:cNvPr>
          <p:cNvSpPr>
            <a:spLocks noGrp="1"/>
          </p:cNvSpPr>
          <p:nvPr>
            <p:ph type="dt" sz="half" idx="10"/>
          </p:nvPr>
        </p:nvSpPr>
        <p:spPr/>
        <p:txBody>
          <a:bodyPr/>
          <a:lstStyle/>
          <a:p>
            <a:fld id="{A1A2CD8D-77BF-4798-8DAD-9C94A80BF887}" type="datetimeFigureOut">
              <a:rPr lang="it-IT" smtClean="0"/>
              <a:t>19/03/2022</a:t>
            </a:fld>
            <a:endParaRPr lang="it-IT"/>
          </a:p>
        </p:txBody>
      </p:sp>
      <p:sp>
        <p:nvSpPr>
          <p:cNvPr id="3" name="Footer Placeholder 2">
            <a:extLst>
              <a:ext uri="{FF2B5EF4-FFF2-40B4-BE49-F238E27FC236}">
                <a16:creationId xmlns:a16="http://schemas.microsoft.com/office/drawing/2014/main" id="{B4AB419E-7F7C-42B3-A91C-5A3794093F24}"/>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C976A1D1-C317-4FE1-8BA3-043C0CAE34FF}"/>
              </a:ext>
            </a:extLst>
          </p:cNvPr>
          <p:cNvSpPr>
            <a:spLocks noGrp="1"/>
          </p:cNvSpPr>
          <p:nvPr>
            <p:ph type="sldNum" sz="quarter" idx="12"/>
          </p:nvPr>
        </p:nvSpPr>
        <p:spPr/>
        <p:txBody>
          <a:bodyPr/>
          <a:lstStyle/>
          <a:p>
            <a:fld id="{2895825B-FE24-42E1-A6F2-404225469EDE}" type="slidenum">
              <a:rPr lang="it-IT" smtClean="0"/>
              <a:t>‹#›</a:t>
            </a:fld>
            <a:endParaRPr lang="it-IT"/>
          </a:p>
        </p:txBody>
      </p:sp>
    </p:spTree>
    <p:extLst>
      <p:ext uri="{BB962C8B-B14F-4D97-AF65-F5344CB8AC3E}">
        <p14:creationId xmlns:p14="http://schemas.microsoft.com/office/powerpoint/2010/main" val="326254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E035-BFB5-4107-8C0D-15100D6D7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98DD858E-9C09-4C54-9FF0-A9065EE484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5280AA12-1264-4B04-92A1-B016FFE7D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A8FB2-5538-4B46-BEC0-15C740998164}"/>
              </a:ext>
            </a:extLst>
          </p:cNvPr>
          <p:cNvSpPr>
            <a:spLocks noGrp="1"/>
          </p:cNvSpPr>
          <p:nvPr>
            <p:ph type="dt" sz="half" idx="10"/>
          </p:nvPr>
        </p:nvSpPr>
        <p:spPr/>
        <p:txBody>
          <a:bodyPr/>
          <a:lstStyle/>
          <a:p>
            <a:fld id="{A1A2CD8D-77BF-4798-8DAD-9C94A80BF887}" type="datetimeFigureOut">
              <a:rPr lang="it-IT" smtClean="0"/>
              <a:t>19/03/2022</a:t>
            </a:fld>
            <a:endParaRPr lang="it-IT"/>
          </a:p>
        </p:txBody>
      </p:sp>
      <p:sp>
        <p:nvSpPr>
          <p:cNvPr id="6" name="Footer Placeholder 5">
            <a:extLst>
              <a:ext uri="{FF2B5EF4-FFF2-40B4-BE49-F238E27FC236}">
                <a16:creationId xmlns:a16="http://schemas.microsoft.com/office/drawing/2014/main" id="{D80919CF-C2E7-428A-BB1B-ABF7D2D516D0}"/>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0C1AF702-6BB6-4B29-8CB9-E3A145FC9521}"/>
              </a:ext>
            </a:extLst>
          </p:cNvPr>
          <p:cNvSpPr>
            <a:spLocks noGrp="1"/>
          </p:cNvSpPr>
          <p:nvPr>
            <p:ph type="sldNum" sz="quarter" idx="12"/>
          </p:nvPr>
        </p:nvSpPr>
        <p:spPr/>
        <p:txBody>
          <a:bodyPr/>
          <a:lstStyle/>
          <a:p>
            <a:fld id="{2895825B-FE24-42E1-A6F2-404225469EDE}" type="slidenum">
              <a:rPr lang="it-IT" smtClean="0"/>
              <a:t>‹#›</a:t>
            </a:fld>
            <a:endParaRPr lang="it-IT"/>
          </a:p>
        </p:txBody>
      </p:sp>
    </p:spTree>
    <p:extLst>
      <p:ext uri="{BB962C8B-B14F-4D97-AF65-F5344CB8AC3E}">
        <p14:creationId xmlns:p14="http://schemas.microsoft.com/office/powerpoint/2010/main" val="420666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D960-FA7A-4D2F-ACF7-24C599EE2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200AEF12-3B7B-4215-A919-5E8E26C518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A43F48B5-0197-4EC1-8E26-908560753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52230C-14C9-4829-A72D-A577F4EAAE19}"/>
              </a:ext>
            </a:extLst>
          </p:cNvPr>
          <p:cNvSpPr>
            <a:spLocks noGrp="1"/>
          </p:cNvSpPr>
          <p:nvPr>
            <p:ph type="dt" sz="half" idx="10"/>
          </p:nvPr>
        </p:nvSpPr>
        <p:spPr/>
        <p:txBody>
          <a:bodyPr/>
          <a:lstStyle/>
          <a:p>
            <a:fld id="{A1A2CD8D-77BF-4798-8DAD-9C94A80BF887}" type="datetimeFigureOut">
              <a:rPr lang="it-IT" smtClean="0"/>
              <a:t>19/03/2022</a:t>
            </a:fld>
            <a:endParaRPr lang="it-IT"/>
          </a:p>
        </p:txBody>
      </p:sp>
      <p:sp>
        <p:nvSpPr>
          <p:cNvPr id="6" name="Footer Placeholder 5">
            <a:extLst>
              <a:ext uri="{FF2B5EF4-FFF2-40B4-BE49-F238E27FC236}">
                <a16:creationId xmlns:a16="http://schemas.microsoft.com/office/drawing/2014/main" id="{3493EA16-9173-41A7-858B-43A2B0F83147}"/>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B23AF998-88A4-4E9A-9CC0-0DBB27045D42}"/>
              </a:ext>
            </a:extLst>
          </p:cNvPr>
          <p:cNvSpPr>
            <a:spLocks noGrp="1"/>
          </p:cNvSpPr>
          <p:nvPr>
            <p:ph type="sldNum" sz="quarter" idx="12"/>
          </p:nvPr>
        </p:nvSpPr>
        <p:spPr/>
        <p:txBody>
          <a:bodyPr/>
          <a:lstStyle/>
          <a:p>
            <a:fld id="{2895825B-FE24-42E1-A6F2-404225469EDE}" type="slidenum">
              <a:rPr lang="it-IT" smtClean="0"/>
              <a:t>‹#›</a:t>
            </a:fld>
            <a:endParaRPr lang="it-IT"/>
          </a:p>
        </p:txBody>
      </p:sp>
    </p:spTree>
    <p:extLst>
      <p:ext uri="{BB962C8B-B14F-4D97-AF65-F5344CB8AC3E}">
        <p14:creationId xmlns:p14="http://schemas.microsoft.com/office/powerpoint/2010/main" val="43760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C21CA6-AFB4-4363-820C-14098B3D0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9DDCC926-08F1-40F6-BE49-C8C860790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ED1DE9A-739F-4B0F-9B3C-4894B08B9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2CD8D-77BF-4798-8DAD-9C94A80BF887}" type="datetimeFigureOut">
              <a:rPr lang="it-IT" smtClean="0"/>
              <a:t>19/03/2022</a:t>
            </a:fld>
            <a:endParaRPr lang="it-IT"/>
          </a:p>
        </p:txBody>
      </p:sp>
      <p:sp>
        <p:nvSpPr>
          <p:cNvPr id="5" name="Footer Placeholder 4">
            <a:extLst>
              <a:ext uri="{FF2B5EF4-FFF2-40B4-BE49-F238E27FC236}">
                <a16:creationId xmlns:a16="http://schemas.microsoft.com/office/drawing/2014/main" id="{19AF5BF9-AABD-41CC-A07C-6D047DEFD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790A647A-1B72-4978-9E54-DC2CE155CE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5825B-FE24-42E1-A6F2-404225469EDE}" type="slidenum">
              <a:rPr lang="it-IT" smtClean="0"/>
              <a:t>‹#›</a:t>
            </a:fld>
            <a:endParaRPr lang="it-IT"/>
          </a:p>
        </p:txBody>
      </p:sp>
    </p:spTree>
    <p:extLst>
      <p:ext uri="{BB962C8B-B14F-4D97-AF65-F5344CB8AC3E}">
        <p14:creationId xmlns:p14="http://schemas.microsoft.com/office/powerpoint/2010/main" val="3387881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l.azure.com/" TargetMode="External"/><Relationship Id="rId2" Type="http://schemas.openxmlformats.org/officeDocument/2006/relationships/hyperlink" Target="https://docs.microsoft.com/en-us/azure/machine-learning/concept-automated-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docs.microsoft.com/en-us/azure/machine-learning/how-to-attach-compute-targets" TargetMode="External"/><Relationship Id="rId3" Type="http://schemas.openxmlformats.org/officeDocument/2006/relationships/hyperlink" Target="https://docs.microsoft.com/en-us/azure/machine-learning/how-to-deploy-azure-kubernetes-service" TargetMode="External"/><Relationship Id="rId7" Type="http://schemas.openxmlformats.org/officeDocument/2006/relationships/hyperlink" Target="https://docs.microsoft.com/en-us/azure/machine-learning/tutorial-pipeline-batch-scoring-classification" TargetMode="External"/><Relationship Id="rId2" Type="http://schemas.openxmlformats.org/officeDocument/2006/relationships/hyperlink" Target="https://docs.microsoft.com/en-us/azure/machine-learning/how-to-deploy-local-container-notebook-vm" TargetMode="External"/><Relationship Id="rId1" Type="http://schemas.openxmlformats.org/officeDocument/2006/relationships/slideLayout" Target="../slideLayouts/slideLayout1.xml"/><Relationship Id="rId6" Type="http://schemas.openxmlformats.org/officeDocument/2006/relationships/hyperlink" Target="https://docs.microsoft.com/en-us/azure/machine-learning/how-to-deploy-azure-container-instance" TargetMode="External"/><Relationship Id="rId5" Type="http://schemas.openxmlformats.org/officeDocument/2006/relationships/hyperlink" Target="https://docs.microsoft.com/en-us/azure/machine-learning/how-to-deploy-fpga-web-service" TargetMode="External"/><Relationship Id="rId4" Type="http://schemas.openxmlformats.org/officeDocument/2006/relationships/hyperlink" Target="https://docs.microsoft.com/en-us/azure/machine-learning/how-to-deploy-with-triton" TargetMode="External"/><Relationship Id="rId9" Type="http://schemas.openxmlformats.org/officeDocument/2006/relationships/hyperlink" Target="https://docs.microsoft.com/en-us/azure/machine-learning/how-to-deploy-and-where?tabs=azcli#choose-a-compute-targe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powerbi.microsoft.com/en-us/" TargetMode="External"/><Relationship Id="rId2" Type="http://schemas.openxmlformats.org/officeDocument/2006/relationships/hyperlink" Target="https://docs.microsoft.com/en-us/power-bi/transform-model/dataflows/dataflows-machine-learning-integration#automated-machine-learning-in-power-bi"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ocs.microsoft.com/azure/machine-learning/how-to-use-automated-ml-for-ml-models#create-and-run-experiment"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293E54-3A63-4156-9C0A-6361C8BEE30C}"/>
              </a:ext>
            </a:extLst>
          </p:cNvPr>
          <p:cNvSpPr txBox="1"/>
          <p:nvPr/>
        </p:nvSpPr>
        <p:spPr>
          <a:xfrm>
            <a:off x="450209" y="135791"/>
            <a:ext cx="11291581" cy="6586418"/>
          </a:xfrm>
          <a:prstGeom prst="rect">
            <a:avLst/>
          </a:prstGeom>
          <a:noFill/>
        </p:spPr>
        <p:txBody>
          <a:bodyPr wrap="square" rtlCol="0">
            <a:spAutoFit/>
          </a:bodyPr>
          <a:lstStyle/>
          <a:p>
            <a:r>
              <a:rPr lang="it-IT" sz="2800" b="1" i="0" dirty="0">
                <a:solidFill>
                  <a:srgbClr val="171717"/>
                </a:solidFill>
                <a:effectLst/>
                <a:latin typeface="Segoe UI" panose="020B0502040204020203" pitchFamily="34" charset="0"/>
              </a:rPr>
              <a:t>What is Azure Machine Learning studio?</a:t>
            </a:r>
          </a:p>
          <a:p>
            <a:endParaRPr lang="it-IT" sz="2800" b="1" i="0" dirty="0">
              <a:solidFill>
                <a:srgbClr val="171717"/>
              </a:solidFill>
              <a:effectLst/>
              <a:latin typeface="Segoe UI" panose="020B0502040204020203" pitchFamily="34" charset="0"/>
            </a:endParaRPr>
          </a:p>
          <a:p>
            <a:r>
              <a:rPr lang="en-US" b="1" dirty="0">
                <a:solidFill>
                  <a:srgbClr val="171717"/>
                </a:solidFill>
                <a:latin typeface="Segoe UI" panose="020B0502040204020203" pitchFamily="34" charset="0"/>
              </a:rPr>
              <a:t>Azure Machine Learning studio is the web portal for data scientist developers in Azure Machine Learning. </a:t>
            </a:r>
          </a:p>
          <a:p>
            <a:r>
              <a:rPr lang="en-US" b="1" dirty="0">
                <a:solidFill>
                  <a:srgbClr val="171717"/>
                </a:solidFill>
                <a:latin typeface="Segoe UI" panose="020B0502040204020203" pitchFamily="34" charset="0"/>
              </a:rPr>
              <a:t>The studio combines no-code and code-first experiences for an inclusive data science platform.</a:t>
            </a:r>
          </a:p>
          <a:p>
            <a:r>
              <a:rPr lang="en-US" b="1" dirty="0">
                <a:solidFill>
                  <a:srgbClr val="171717"/>
                </a:solidFill>
                <a:latin typeface="Segoe UI" panose="020B0502040204020203" pitchFamily="34" charset="0"/>
              </a:rPr>
              <a:t>See the Microsoft </a:t>
            </a:r>
            <a:r>
              <a:rPr lang="en-US" b="1" dirty="0">
                <a:solidFill>
                  <a:srgbClr val="171717"/>
                </a:solidFill>
                <a:latin typeface="Segoe UI" panose="020B0502040204020203" pitchFamily="34" charset="0"/>
                <a:hlinkClick r:id="rId2"/>
              </a:rPr>
              <a:t>Automated ML overview</a:t>
            </a:r>
            <a:endParaRPr lang="en-US" b="1" dirty="0">
              <a:solidFill>
                <a:srgbClr val="171717"/>
              </a:solidFill>
              <a:latin typeface="Segoe UI" panose="020B0502040204020203" pitchFamily="34" charset="0"/>
            </a:endParaRPr>
          </a:p>
          <a:p>
            <a:endParaRPr lang="en-US" sz="2800" b="1" i="0" dirty="0">
              <a:solidFill>
                <a:srgbClr val="171717"/>
              </a:solidFill>
              <a:effectLst/>
              <a:latin typeface="Segoe UI" panose="020B0502040204020203" pitchFamily="34" charset="0"/>
            </a:endParaRPr>
          </a:p>
          <a:p>
            <a:r>
              <a:rPr lang="it-IT" sz="2400" b="1" i="0" dirty="0">
                <a:solidFill>
                  <a:srgbClr val="171717"/>
                </a:solidFill>
                <a:effectLst/>
                <a:latin typeface="Segoe UI" panose="020B0502040204020203" pitchFamily="34" charset="0"/>
              </a:rPr>
              <a:t>Prerequisites</a:t>
            </a:r>
          </a:p>
          <a:p>
            <a:endParaRPr lang="it-IT" sz="2800" b="1" i="0" dirty="0">
              <a:solidFill>
                <a:srgbClr val="171717"/>
              </a:solidFill>
              <a:effectLst/>
              <a:latin typeface="Segoe UI" panose="020B0502040204020203" pitchFamily="34" charset="0"/>
            </a:endParaRPr>
          </a:p>
          <a:p>
            <a:pPr marL="285750" indent="-285750">
              <a:buFont typeface="Arial" panose="020B0604020202020204" pitchFamily="34" charset="0"/>
              <a:buChar char="•"/>
            </a:pPr>
            <a:r>
              <a:rPr lang="it-IT" b="1" i="0" dirty="0">
                <a:solidFill>
                  <a:srgbClr val="171717"/>
                </a:solidFill>
                <a:effectLst/>
                <a:latin typeface="Segoe UI" panose="020B0502040204020203" pitchFamily="34" charset="0"/>
              </a:rPr>
              <a:t>An Azure subscription</a:t>
            </a:r>
          </a:p>
          <a:p>
            <a:pPr marL="285750" indent="-285750">
              <a:buFont typeface="Arial" panose="020B0604020202020204" pitchFamily="34" charset="0"/>
              <a:buChar char="•"/>
            </a:pPr>
            <a:endParaRPr lang="it-IT" b="1" i="0" dirty="0">
              <a:solidFill>
                <a:srgbClr val="171717"/>
              </a:solidFill>
              <a:effectLst/>
              <a:latin typeface="Segoe UI" panose="020B0502040204020203" pitchFamily="34" charset="0"/>
            </a:endParaRPr>
          </a:p>
          <a:p>
            <a:pPr marL="285750" indent="-285750">
              <a:buFont typeface="Arial" panose="020B0604020202020204" pitchFamily="34" charset="0"/>
              <a:buChar char="•"/>
            </a:pPr>
            <a:r>
              <a:rPr lang="it-IT" b="1" dirty="0">
                <a:solidFill>
                  <a:srgbClr val="171717"/>
                </a:solidFill>
                <a:latin typeface="Segoe UI" panose="020B0502040204020203" pitchFamily="34" charset="0"/>
              </a:rPr>
              <a:t>An azure Machine Learning workspace</a:t>
            </a:r>
          </a:p>
          <a:p>
            <a:pPr marL="285750" indent="-285750">
              <a:buFont typeface="Arial" panose="020B0604020202020204" pitchFamily="34" charset="0"/>
              <a:buChar char="•"/>
            </a:pPr>
            <a:endParaRPr lang="it-IT" b="1" dirty="0">
              <a:solidFill>
                <a:srgbClr val="171717"/>
              </a:solidFill>
              <a:latin typeface="Segoe UI" panose="020B0502040204020203" pitchFamily="34" charset="0"/>
            </a:endParaRPr>
          </a:p>
          <a:p>
            <a:r>
              <a:rPr lang="it-IT" sz="2400" b="1" dirty="0">
                <a:solidFill>
                  <a:srgbClr val="171717"/>
                </a:solidFill>
                <a:latin typeface="Segoe UI" panose="020B0502040204020203" pitchFamily="34" charset="0"/>
              </a:rPr>
              <a:t>Get started</a:t>
            </a:r>
            <a:endParaRPr lang="it-IT" sz="2400" b="1" i="0" dirty="0">
              <a:solidFill>
                <a:srgbClr val="171717"/>
              </a:solidFill>
              <a:effectLst/>
              <a:latin typeface="Segoe UI" panose="020B0502040204020203" pitchFamily="34" charset="0"/>
            </a:endParaRPr>
          </a:p>
          <a:p>
            <a:endParaRPr lang="it-IT" sz="2800" b="1" i="0" dirty="0">
              <a:solidFill>
                <a:srgbClr val="171717"/>
              </a:solidFill>
              <a:effectLst/>
              <a:latin typeface="Segoe UI" panose="020B0502040204020203" pitchFamily="34" charset="0"/>
            </a:endParaRPr>
          </a:p>
          <a:p>
            <a:pPr marL="285750" indent="-285750">
              <a:buFont typeface="Arial" panose="020B0604020202020204" pitchFamily="34" charset="0"/>
              <a:buChar char="•"/>
            </a:pPr>
            <a:r>
              <a:rPr lang="it-IT" b="1" i="0" dirty="0">
                <a:solidFill>
                  <a:srgbClr val="171717"/>
                </a:solidFill>
                <a:effectLst/>
                <a:latin typeface="Segoe UI" panose="020B0502040204020203" pitchFamily="34" charset="0"/>
              </a:rPr>
              <a:t>Sing in to </a:t>
            </a:r>
            <a:r>
              <a:rPr lang="it-IT" b="1" dirty="0">
                <a:solidFill>
                  <a:srgbClr val="171717"/>
                </a:solidFill>
                <a:latin typeface="Segoe UI" panose="020B0502040204020203" pitchFamily="34" charset="0"/>
                <a:hlinkClick r:id="rId3"/>
              </a:rPr>
              <a:t>Azure Machine Learning studio</a:t>
            </a:r>
            <a:endParaRPr lang="it-IT" b="1" i="0" dirty="0">
              <a:solidFill>
                <a:srgbClr val="171717"/>
              </a:solidFill>
              <a:effectLst/>
              <a:latin typeface="Segoe UI" panose="020B0502040204020203" pitchFamily="34" charset="0"/>
            </a:endParaRPr>
          </a:p>
          <a:p>
            <a:pPr marL="285750" indent="-285750">
              <a:buFont typeface="Arial" panose="020B0604020202020204" pitchFamily="34" charset="0"/>
              <a:buChar char="•"/>
            </a:pPr>
            <a:endParaRPr lang="it-IT" b="1" i="0" dirty="0">
              <a:solidFill>
                <a:srgbClr val="171717"/>
              </a:solidFill>
              <a:effectLst/>
              <a:latin typeface="Segoe UI" panose="020B0502040204020203" pitchFamily="34" charset="0"/>
            </a:endParaRPr>
          </a:p>
          <a:p>
            <a:pPr marL="285750" indent="-285750">
              <a:buFont typeface="Arial" panose="020B0604020202020204" pitchFamily="34" charset="0"/>
              <a:buChar char="•"/>
            </a:pPr>
            <a:r>
              <a:rPr lang="it-IT" b="1" dirty="0">
                <a:solidFill>
                  <a:srgbClr val="171717"/>
                </a:solidFill>
                <a:latin typeface="Segoe UI" panose="020B0502040204020203" pitchFamily="34" charset="0"/>
              </a:rPr>
              <a:t>Select your workspace</a:t>
            </a:r>
          </a:p>
          <a:p>
            <a:endParaRPr lang="it-IT" b="1" dirty="0">
              <a:solidFill>
                <a:srgbClr val="171717"/>
              </a:solidFill>
              <a:latin typeface="Segoe UI" panose="020B0502040204020203" pitchFamily="34" charset="0"/>
            </a:endParaRPr>
          </a:p>
          <a:p>
            <a:pPr marL="285750" indent="-285750">
              <a:buFont typeface="Arial" panose="020B0604020202020204" pitchFamily="34" charset="0"/>
              <a:buChar char="•"/>
            </a:pPr>
            <a:endParaRPr lang="it-IT" b="1" dirty="0">
              <a:solidFill>
                <a:srgbClr val="171717"/>
              </a:solidFill>
              <a:latin typeface="Segoe UI" panose="020B0502040204020203" pitchFamily="34" charset="0"/>
            </a:endParaRPr>
          </a:p>
        </p:txBody>
      </p:sp>
    </p:spTree>
    <p:extLst>
      <p:ext uri="{BB962C8B-B14F-4D97-AF65-F5344CB8AC3E}">
        <p14:creationId xmlns:p14="http://schemas.microsoft.com/office/powerpoint/2010/main" val="358897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1F0B30-E307-4C7E-9680-38C379DC2D22}"/>
              </a:ext>
            </a:extLst>
          </p:cNvPr>
          <p:cNvPicPr>
            <a:picLocks noChangeAspect="1"/>
          </p:cNvPicPr>
          <p:nvPr/>
        </p:nvPicPr>
        <p:blipFill>
          <a:blip r:embed="rId2"/>
          <a:stretch>
            <a:fillRect/>
          </a:stretch>
        </p:blipFill>
        <p:spPr>
          <a:xfrm>
            <a:off x="0" y="225425"/>
            <a:ext cx="12192000" cy="6407150"/>
          </a:xfrm>
          <a:prstGeom prst="rect">
            <a:avLst/>
          </a:prstGeom>
        </p:spPr>
      </p:pic>
      <p:sp>
        <p:nvSpPr>
          <p:cNvPr id="15" name="Arrow: Up 14">
            <a:extLst>
              <a:ext uri="{FF2B5EF4-FFF2-40B4-BE49-F238E27FC236}">
                <a16:creationId xmlns:a16="http://schemas.microsoft.com/office/drawing/2014/main" id="{8A8B207F-E45F-496F-9CBD-FCCC2F14A7E1}"/>
              </a:ext>
            </a:extLst>
          </p:cNvPr>
          <p:cNvSpPr/>
          <p:nvPr/>
        </p:nvSpPr>
        <p:spPr>
          <a:xfrm rot="13910705">
            <a:off x="8020271" y="1436457"/>
            <a:ext cx="134224" cy="12164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llout: Bent Line 6">
            <a:extLst>
              <a:ext uri="{FF2B5EF4-FFF2-40B4-BE49-F238E27FC236}">
                <a16:creationId xmlns:a16="http://schemas.microsoft.com/office/drawing/2014/main" id="{2DADE6BE-0168-4FDA-88C4-68F923E27BD7}"/>
              </a:ext>
            </a:extLst>
          </p:cNvPr>
          <p:cNvSpPr/>
          <p:nvPr/>
        </p:nvSpPr>
        <p:spPr>
          <a:xfrm>
            <a:off x="8886738" y="2352241"/>
            <a:ext cx="2734811" cy="864066"/>
          </a:xfrm>
          <a:prstGeom prst="borderCallout2">
            <a:avLst>
              <a:gd name="adj1" fmla="val 105158"/>
              <a:gd name="adj2" fmla="val 48109"/>
              <a:gd name="adj3" fmla="val 195448"/>
              <a:gd name="adj4" fmla="val 28732"/>
              <a:gd name="adj5" fmla="val 102791"/>
              <a:gd name="adj6" fmla="val -43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Explore all metrics for the best model</a:t>
            </a:r>
            <a:endParaRPr lang="it-IT" dirty="0"/>
          </a:p>
        </p:txBody>
      </p:sp>
    </p:spTree>
    <p:extLst>
      <p:ext uri="{BB962C8B-B14F-4D97-AF65-F5344CB8AC3E}">
        <p14:creationId xmlns:p14="http://schemas.microsoft.com/office/powerpoint/2010/main" val="351177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42915C-77ED-4826-95AD-BBB31B78F945}"/>
              </a:ext>
            </a:extLst>
          </p:cNvPr>
          <p:cNvPicPr>
            <a:picLocks noChangeAspect="1"/>
          </p:cNvPicPr>
          <p:nvPr/>
        </p:nvPicPr>
        <p:blipFill>
          <a:blip r:embed="rId2"/>
          <a:stretch>
            <a:fillRect/>
          </a:stretch>
        </p:blipFill>
        <p:spPr>
          <a:xfrm>
            <a:off x="0" y="225425"/>
            <a:ext cx="12192000" cy="6407150"/>
          </a:xfrm>
          <a:prstGeom prst="rect">
            <a:avLst/>
          </a:prstGeom>
        </p:spPr>
      </p:pic>
      <p:sp>
        <p:nvSpPr>
          <p:cNvPr id="10" name="Callout: Bent Line 9">
            <a:extLst>
              <a:ext uri="{FF2B5EF4-FFF2-40B4-BE49-F238E27FC236}">
                <a16:creationId xmlns:a16="http://schemas.microsoft.com/office/drawing/2014/main" id="{72018114-3944-4442-A3B0-61F7213A58A5}"/>
              </a:ext>
            </a:extLst>
          </p:cNvPr>
          <p:cNvSpPr/>
          <p:nvPr/>
        </p:nvSpPr>
        <p:spPr>
          <a:xfrm>
            <a:off x="7157208" y="3952085"/>
            <a:ext cx="2734811" cy="864066"/>
          </a:xfrm>
          <a:prstGeom prst="borderCallout2">
            <a:avLst>
              <a:gd name="adj1" fmla="val 48847"/>
              <a:gd name="adj2" fmla="val -2198"/>
              <a:gd name="adj3" fmla="val 77002"/>
              <a:gd name="adj4" fmla="val -98876"/>
              <a:gd name="adj5" fmla="val -337986"/>
              <a:gd name="adj6" fmla="val -1500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 rename the best model running experiment</a:t>
            </a:r>
            <a:endParaRPr lang="it-IT" dirty="0"/>
          </a:p>
        </p:txBody>
      </p:sp>
      <p:sp>
        <p:nvSpPr>
          <p:cNvPr id="11" name="Callout: Bent Line 10">
            <a:extLst>
              <a:ext uri="{FF2B5EF4-FFF2-40B4-BE49-F238E27FC236}">
                <a16:creationId xmlns:a16="http://schemas.microsoft.com/office/drawing/2014/main" id="{A193DB71-5DE1-4A5F-8D47-CE9B02C71DEC}"/>
              </a:ext>
            </a:extLst>
          </p:cNvPr>
          <p:cNvSpPr/>
          <p:nvPr/>
        </p:nvSpPr>
        <p:spPr>
          <a:xfrm>
            <a:off x="8198841" y="2905915"/>
            <a:ext cx="2734811" cy="864066"/>
          </a:xfrm>
          <a:prstGeom prst="borderCallout2">
            <a:avLst>
              <a:gd name="adj1" fmla="val 48847"/>
              <a:gd name="adj2" fmla="val -2198"/>
              <a:gd name="adj3" fmla="val 77002"/>
              <a:gd name="adj4" fmla="val -98876"/>
              <a:gd name="adj5" fmla="val -140898"/>
              <a:gd name="adj6" fmla="val -82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 see the best model performance on test set</a:t>
            </a:r>
            <a:endParaRPr lang="it-IT" dirty="0"/>
          </a:p>
        </p:txBody>
      </p:sp>
    </p:spTree>
    <p:extLst>
      <p:ext uri="{BB962C8B-B14F-4D97-AF65-F5344CB8AC3E}">
        <p14:creationId xmlns:p14="http://schemas.microsoft.com/office/powerpoint/2010/main" val="119884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58C5F7-557F-4CC7-9495-0C303335B0A9}"/>
              </a:ext>
            </a:extLst>
          </p:cNvPr>
          <p:cNvPicPr>
            <a:picLocks noChangeAspect="1"/>
          </p:cNvPicPr>
          <p:nvPr/>
        </p:nvPicPr>
        <p:blipFill>
          <a:blip r:embed="rId2"/>
          <a:stretch>
            <a:fillRect/>
          </a:stretch>
        </p:blipFill>
        <p:spPr>
          <a:xfrm>
            <a:off x="0" y="238125"/>
            <a:ext cx="12192000" cy="6381750"/>
          </a:xfrm>
          <a:prstGeom prst="rect">
            <a:avLst/>
          </a:prstGeom>
        </p:spPr>
      </p:pic>
      <p:sp>
        <p:nvSpPr>
          <p:cNvPr id="11" name="Callout: Bent Line 10">
            <a:extLst>
              <a:ext uri="{FF2B5EF4-FFF2-40B4-BE49-F238E27FC236}">
                <a16:creationId xmlns:a16="http://schemas.microsoft.com/office/drawing/2014/main" id="{A193DB71-5DE1-4A5F-8D47-CE9B02C71DEC}"/>
              </a:ext>
            </a:extLst>
          </p:cNvPr>
          <p:cNvSpPr/>
          <p:nvPr/>
        </p:nvSpPr>
        <p:spPr>
          <a:xfrm>
            <a:off x="8198841" y="2905915"/>
            <a:ext cx="2734811" cy="864066"/>
          </a:xfrm>
          <a:prstGeom prst="borderCallout2">
            <a:avLst>
              <a:gd name="adj1" fmla="val 48847"/>
              <a:gd name="adj2" fmla="val -2198"/>
              <a:gd name="adj3" fmla="val 255643"/>
              <a:gd name="adj4" fmla="val -130471"/>
              <a:gd name="adj5" fmla="val 54248"/>
              <a:gd name="adj6" fmla="val -2224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set experiment</a:t>
            </a:r>
            <a:endParaRPr lang="it-IT" dirty="0"/>
          </a:p>
        </p:txBody>
      </p:sp>
    </p:spTree>
    <p:extLst>
      <p:ext uri="{BB962C8B-B14F-4D97-AF65-F5344CB8AC3E}">
        <p14:creationId xmlns:p14="http://schemas.microsoft.com/office/powerpoint/2010/main" val="4178739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C0FC6C-4F5F-4028-BA16-D2822DA1DF3D}"/>
              </a:ext>
            </a:extLst>
          </p:cNvPr>
          <p:cNvPicPr>
            <a:picLocks noChangeAspect="1"/>
          </p:cNvPicPr>
          <p:nvPr/>
        </p:nvPicPr>
        <p:blipFill>
          <a:blip r:embed="rId2"/>
          <a:stretch>
            <a:fillRect/>
          </a:stretch>
        </p:blipFill>
        <p:spPr>
          <a:xfrm>
            <a:off x="0" y="0"/>
            <a:ext cx="6697487" cy="6425967"/>
          </a:xfrm>
          <a:prstGeom prst="rect">
            <a:avLst/>
          </a:prstGeom>
        </p:spPr>
      </p:pic>
      <p:sp>
        <p:nvSpPr>
          <p:cNvPr id="11" name="Callout: Bent Line 10">
            <a:extLst>
              <a:ext uri="{FF2B5EF4-FFF2-40B4-BE49-F238E27FC236}">
                <a16:creationId xmlns:a16="http://schemas.microsoft.com/office/drawing/2014/main" id="{A193DB71-5DE1-4A5F-8D47-CE9B02C71DEC}"/>
              </a:ext>
            </a:extLst>
          </p:cNvPr>
          <p:cNvSpPr/>
          <p:nvPr/>
        </p:nvSpPr>
        <p:spPr>
          <a:xfrm>
            <a:off x="3039612" y="4558547"/>
            <a:ext cx="2734811" cy="864066"/>
          </a:xfrm>
          <a:prstGeom prst="borderCallout2">
            <a:avLst>
              <a:gd name="adj1" fmla="val 49818"/>
              <a:gd name="adj2" fmla="val -4345"/>
              <a:gd name="adj3" fmla="val 49818"/>
              <a:gd name="adj4" fmla="val -41820"/>
              <a:gd name="adj5" fmla="val -437985"/>
              <a:gd name="adj6" fmla="val 5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Rename the experiment on test data and see metrics</a:t>
            </a:r>
            <a:endParaRPr lang="it-IT" dirty="0"/>
          </a:p>
        </p:txBody>
      </p:sp>
      <p:sp>
        <p:nvSpPr>
          <p:cNvPr id="6" name="Arrow: Up 5">
            <a:extLst>
              <a:ext uri="{FF2B5EF4-FFF2-40B4-BE49-F238E27FC236}">
                <a16:creationId xmlns:a16="http://schemas.microsoft.com/office/drawing/2014/main" id="{B04E2D70-E455-4E69-ADD9-8E63DD3B3D91}"/>
              </a:ext>
            </a:extLst>
          </p:cNvPr>
          <p:cNvSpPr/>
          <p:nvPr/>
        </p:nvSpPr>
        <p:spPr>
          <a:xfrm rot="2254594">
            <a:off x="1653026" y="1394511"/>
            <a:ext cx="134224" cy="12164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6">
            <a:extLst>
              <a:ext uri="{FF2B5EF4-FFF2-40B4-BE49-F238E27FC236}">
                <a16:creationId xmlns:a16="http://schemas.microsoft.com/office/drawing/2014/main" id="{14159949-15E7-4856-9FC9-FB99D93A3B41}"/>
              </a:ext>
            </a:extLst>
          </p:cNvPr>
          <p:cNvPicPr>
            <a:picLocks noChangeAspect="1"/>
          </p:cNvPicPr>
          <p:nvPr/>
        </p:nvPicPr>
        <p:blipFill>
          <a:blip r:embed="rId3"/>
          <a:stretch>
            <a:fillRect/>
          </a:stretch>
        </p:blipFill>
        <p:spPr>
          <a:xfrm>
            <a:off x="6829675" y="2055304"/>
            <a:ext cx="4887384" cy="2881618"/>
          </a:xfrm>
          <a:prstGeom prst="rect">
            <a:avLst/>
          </a:prstGeom>
        </p:spPr>
      </p:pic>
      <p:sp>
        <p:nvSpPr>
          <p:cNvPr id="9" name="Rectangle 8">
            <a:extLst>
              <a:ext uri="{FF2B5EF4-FFF2-40B4-BE49-F238E27FC236}">
                <a16:creationId xmlns:a16="http://schemas.microsoft.com/office/drawing/2014/main" id="{1C09D77E-47B5-4724-9A50-C2E649D9C30D}"/>
              </a:ext>
            </a:extLst>
          </p:cNvPr>
          <p:cNvSpPr/>
          <p:nvPr/>
        </p:nvSpPr>
        <p:spPr>
          <a:xfrm>
            <a:off x="6697487" y="1803633"/>
            <a:ext cx="5494513" cy="3618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159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9A991C-BAC7-4DF5-ACDC-FEB221F55C98}"/>
              </a:ext>
            </a:extLst>
          </p:cNvPr>
          <p:cNvPicPr>
            <a:picLocks noChangeAspect="1"/>
          </p:cNvPicPr>
          <p:nvPr/>
        </p:nvPicPr>
        <p:blipFill rotWithShape="1">
          <a:blip r:embed="rId2"/>
          <a:srcRect r="4014"/>
          <a:stretch/>
        </p:blipFill>
        <p:spPr>
          <a:xfrm>
            <a:off x="0" y="0"/>
            <a:ext cx="11702642" cy="4412981"/>
          </a:xfrm>
          <a:prstGeom prst="rect">
            <a:avLst/>
          </a:prstGeom>
        </p:spPr>
      </p:pic>
      <p:sp>
        <p:nvSpPr>
          <p:cNvPr id="16" name="Callout: Bent Line 15">
            <a:extLst>
              <a:ext uri="{FF2B5EF4-FFF2-40B4-BE49-F238E27FC236}">
                <a16:creationId xmlns:a16="http://schemas.microsoft.com/office/drawing/2014/main" id="{8BAC31D7-7F64-4087-9098-841A33AE7DC1}"/>
              </a:ext>
            </a:extLst>
          </p:cNvPr>
          <p:cNvSpPr/>
          <p:nvPr/>
        </p:nvSpPr>
        <p:spPr>
          <a:xfrm>
            <a:off x="1686188" y="4273156"/>
            <a:ext cx="4051882" cy="2177978"/>
          </a:xfrm>
          <a:prstGeom prst="borderCallout2">
            <a:avLst>
              <a:gd name="adj1" fmla="val 104886"/>
              <a:gd name="adj2" fmla="val 47188"/>
              <a:gd name="adj3" fmla="val 107653"/>
              <a:gd name="adj4" fmla="val -29575"/>
              <a:gd name="adj5" fmla="val -146947"/>
              <a:gd name="adj6" fmla="val 90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Go Back to your trained model and </a:t>
            </a:r>
            <a:r>
              <a:rPr lang="en-US" b="1" dirty="0"/>
              <a:t>deploy the model to a web service</a:t>
            </a:r>
            <a:r>
              <a:rPr lang="en-US" dirty="0"/>
              <a:t>; in the pop-up window that will appear:</a:t>
            </a:r>
          </a:p>
          <a:p>
            <a:pPr marL="285750" indent="-285750">
              <a:buFont typeface="Arial" panose="020B0604020202020204" pitchFamily="34" charset="0"/>
              <a:buChar char="•"/>
            </a:pPr>
            <a:r>
              <a:rPr lang="en-US" dirty="0"/>
              <a:t>define the name that will show under the Endpoints tab once your model is deployed </a:t>
            </a:r>
          </a:p>
          <a:p>
            <a:pPr marL="285750" indent="-285750">
              <a:buFont typeface="Arial" panose="020B0604020202020204" pitchFamily="34" charset="0"/>
              <a:buChar char="•"/>
            </a:pPr>
            <a:r>
              <a:rPr lang="en-US" dirty="0"/>
              <a:t>Choose a compute target</a:t>
            </a:r>
          </a:p>
        </p:txBody>
      </p:sp>
      <p:pic>
        <p:nvPicPr>
          <p:cNvPr id="7" name="Picture 6">
            <a:extLst>
              <a:ext uri="{FF2B5EF4-FFF2-40B4-BE49-F238E27FC236}">
                <a16:creationId xmlns:a16="http://schemas.microsoft.com/office/drawing/2014/main" id="{5021B77C-7A69-4CB4-9794-891EF8683C8B}"/>
              </a:ext>
            </a:extLst>
          </p:cNvPr>
          <p:cNvPicPr>
            <a:picLocks noChangeAspect="1"/>
          </p:cNvPicPr>
          <p:nvPr/>
        </p:nvPicPr>
        <p:blipFill>
          <a:blip r:embed="rId3"/>
          <a:stretch>
            <a:fillRect/>
          </a:stretch>
        </p:blipFill>
        <p:spPr>
          <a:xfrm>
            <a:off x="7424258" y="1429053"/>
            <a:ext cx="3349790" cy="5022081"/>
          </a:xfrm>
          <a:prstGeom prst="rect">
            <a:avLst/>
          </a:prstGeom>
        </p:spPr>
      </p:pic>
      <p:sp>
        <p:nvSpPr>
          <p:cNvPr id="10" name="Rectangle 9">
            <a:extLst>
              <a:ext uri="{FF2B5EF4-FFF2-40B4-BE49-F238E27FC236}">
                <a16:creationId xmlns:a16="http://schemas.microsoft.com/office/drawing/2014/main" id="{994625EB-730A-40E2-9686-37D900D76DE1}"/>
              </a:ext>
            </a:extLst>
          </p:cNvPr>
          <p:cNvSpPr/>
          <p:nvPr/>
        </p:nvSpPr>
        <p:spPr>
          <a:xfrm>
            <a:off x="7273255" y="1429052"/>
            <a:ext cx="3917659" cy="5022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6115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7D2D190-64AE-4FAB-9EBB-E45F3EECBF97}"/>
              </a:ext>
            </a:extLst>
          </p:cNvPr>
          <p:cNvGraphicFramePr>
            <a:graphicFrameLocks noGrp="1"/>
          </p:cNvGraphicFramePr>
          <p:nvPr>
            <p:extLst>
              <p:ext uri="{D42A27DB-BD31-4B8C-83A1-F6EECF244321}">
                <p14:modId xmlns:p14="http://schemas.microsoft.com/office/powerpoint/2010/main" val="1325808761"/>
              </p:ext>
            </p:extLst>
          </p:nvPr>
        </p:nvGraphicFramePr>
        <p:xfrm>
          <a:off x="125833" y="1110521"/>
          <a:ext cx="12004647" cy="5722824"/>
        </p:xfrm>
        <a:graphic>
          <a:graphicData uri="http://schemas.openxmlformats.org/drawingml/2006/table">
            <a:tbl>
              <a:tblPr/>
              <a:tblGrid>
                <a:gridCol w="2184766">
                  <a:extLst>
                    <a:ext uri="{9D8B030D-6E8A-4147-A177-3AD203B41FA5}">
                      <a16:colId xmlns:a16="http://schemas.microsoft.com/office/drawing/2014/main" val="3120384877"/>
                    </a:ext>
                  </a:extLst>
                </a:gridCol>
                <a:gridCol w="2086476">
                  <a:extLst>
                    <a:ext uri="{9D8B030D-6E8A-4147-A177-3AD203B41FA5}">
                      <a16:colId xmlns:a16="http://schemas.microsoft.com/office/drawing/2014/main" val="552389459"/>
                    </a:ext>
                  </a:extLst>
                </a:gridCol>
                <a:gridCol w="1681052">
                  <a:extLst>
                    <a:ext uri="{9D8B030D-6E8A-4147-A177-3AD203B41FA5}">
                      <a16:colId xmlns:a16="http://schemas.microsoft.com/office/drawing/2014/main" val="4056657187"/>
                    </a:ext>
                  </a:extLst>
                </a:gridCol>
                <a:gridCol w="1518091">
                  <a:extLst>
                    <a:ext uri="{9D8B030D-6E8A-4147-A177-3AD203B41FA5}">
                      <a16:colId xmlns:a16="http://schemas.microsoft.com/office/drawing/2014/main" val="1281714158"/>
                    </a:ext>
                  </a:extLst>
                </a:gridCol>
                <a:gridCol w="4534262">
                  <a:extLst>
                    <a:ext uri="{9D8B030D-6E8A-4147-A177-3AD203B41FA5}">
                      <a16:colId xmlns:a16="http://schemas.microsoft.com/office/drawing/2014/main" val="334138657"/>
                    </a:ext>
                  </a:extLst>
                </a:gridCol>
              </a:tblGrid>
              <a:tr h="133594">
                <a:tc>
                  <a:txBody>
                    <a:bodyPr/>
                    <a:lstStyle/>
                    <a:p>
                      <a:pPr algn="l" fontAlgn="t"/>
                      <a:r>
                        <a:rPr lang="it-IT" sz="1600" dirty="0">
                          <a:effectLst/>
                        </a:rPr>
                        <a:t>Compute target</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a:effectLst/>
                        </a:rPr>
                        <a:t>Used for</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a:effectLst/>
                        </a:rPr>
                        <a:t>GPU support</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a:effectLst/>
                        </a:rPr>
                        <a:t>FPGA support</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dirty="0">
                          <a:effectLst/>
                        </a:rPr>
                        <a:t>Description</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53886860"/>
                  </a:ext>
                </a:extLst>
              </a:tr>
              <a:tr h="534375">
                <a:tc>
                  <a:txBody>
                    <a:bodyPr/>
                    <a:lstStyle/>
                    <a:p>
                      <a:pPr algn="l" fontAlgn="t"/>
                      <a:r>
                        <a:rPr lang="it-IT" sz="1600" u="none" strike="noStrike">
                          <a:effectLst/>
                          <a:hlinkClick r:id="rId2"/>
                        </a:rPr>
                        <a:t>Local web service</a:t>
                      </a:r>
                      <a:endParaRPr lang="it-IT" sz="1600">
                        <a:effectLst/>
                      </a:endParaRP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a:effectLst/>
                        </a:rPr>
                        <a:t>Testing/debugging</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a:effectLst/>
                        </a:rPr>
                        <a:t> </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a:effectLst/>
                        </a:rPr>
                        <a:t> </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600">
                          <a:effectLst/>
                        </a:rPr>
                        <a:t>Use for limited testing and troubleshooting. Hardware acceleration depends on use of libraries in the local system.</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73355397"/>
                  </a:ext>
                </a:extLst>
              </a:tr>
              <a:tr h="1622209">
                <a:tc>
                  <a:txBody>
                    <a:bodyPr/>
                    <a:lstStyle/>
                    <a:p>
                      <a:pPr algn="l" fontAlgn="t"/>
                      <a:r>
                        <a:rPr lang="it-IT" sz="1600" u="none" strike="noStrike">
                          <a:effectLst/>
                          <a:hlinkClick r:id="rId3"/>
                        </a:rPr>
                        <a:t>Azure Kubernetes Service (AKS)</a:t>
                      </a:r>
                      <a:endParaRPr lang="it-IT" sz="1600">
                        <a:effectLst/>
                      </a:endParaRP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600">
                          <a:effectLst/>
                        </a:rPr>
                        <a:t>Real-time inference</a:t>
                      </a:r>
                      <a:br>
                        <a:rPr lang="en-US" sz="1600">
                          <a:effectLst/>
                        </a:rPr>
                      </a:br>
                      <a:br>
                        <a:rPr lang="en-US" sz="1600">
                          <a:effectLst/>
                        </a:rPr>
                      </a:br>
                      <a:r>
                        <a:rPr lang="en-US" sz="1600">
                          <a:effectLst/>
                        </a:rPr>
                        <a:t>Recommended for production workloads.</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u="none" strike="noStrike">
                          <a:effectLst/>
                          <a:hlinkClick r:id="rId4"/>
                        </a:rPr>
                        <a:t>Yes</a:t>
                      </a:r>
                      <a:r>
                        <a:rPr lang="it-IT" sz="1600">
                          <a:effectLst/>
                        </a:rPr>
                        <a:t> (web service deployment)</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u="none" strike="noStrike">
                          <a:effectLst/>
                          <a:hlinkClick r:id="rId5"/>
                        </a:rPr>
                        <a:t>Yes</a:t>
                      </a:r>
                      <a:endParaRPr lang="it-IT" sz="1600">
                        <a:effectLst/>
                      </a:endParaRP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600">
                          <a:effectLst/>
                        </a:rPr>
                        <a:t>Use for high-scale production deployments. Provides fast response time and autoscaling of the deployed service. Cluster autoscaling isn't supported through the Azure Machine Learning SDK. To change the nodes in the AKS cluster, use the UI for your AKS cluster in the Azure portal.</a:t>
                      </a:r>
                      <a:br>
                        <a:rPr lang="en-US" sz="1600">
                          <a:effectLst/>
                        </a:rPr>
                      </a:br>
                      <a:br>
                        <a:rPr lang="en-US" sz="1600">
                          <a:effectLst/>
                        </a:rPr>
                      </a:br>
                      <a:r>
                        <a:rPr lang="en-US" sz="1600">
                          <a:effectLst/>
                        </a:rPr>
                        <a:t>Supported in the designer.</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35800280"/>
                  </a:ext>
                </a:extLst>
              </a:tr>
              <a:tr h="820647">
                <a:tc>
                  <a:txBody>
                    <a:bodyPr/>
                    <a:lstStyle/>
                    <a:p>
                      <a:pPr algn="l" fontAlgn="t"/>
                      <a:r>
                        <a:rPr lang="it-IT" sz="1600" u="none" strike="noStrike">
                          <a:effectLst/>
                          <a:hlinkClick r:id="rId6"/>
                        </a:rPr>
                        <a:t>Azure Container Instances</a:t>
                      </a:r>
                      <a:endParaRPr lang="it-IT" sz="1600">
                        <a:effectLst/>
                      </a:endParaRP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600">
                          <a:effectLst/>
                        </a:rPr>
                        <a:t>Real-time inference</a:t>
                      </a:r>
                      <a:br>
                        <a:rPr lang="en-US" sz="1600">
                          <a:effectLst/>
                        </a:rPr>
                      </a:br>
                      <a:br>
                        <a:rPr lang="en-US" sz="1600">
                          <a:effectLst/>
                        </a:rPr>
                      </a:br>
                      <a:r>
                        <a:rPr lang="en-US" sz="1600">
                          <a:effectLst/>
                        </a:rPr>
                        <a:t>Recommended for dev/test purposes only.</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a:effectLst/>
                        </a:rPr>
                        <a:t> </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a:effectLst/>
                        </a:rPr>
                        <a:t> </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600">
                          <a:effectLst/>
                        </a:rPr>
                        <a:t>Use for low-scale CPU-based workloads that require less than 48 GB of RAM. Doesn't require you to manage a cluster.</a:t>
                      </a:r>
                      <a:br>
                        <a:rPr lang="en-US" sz="1600">
                          <a:effectLst/>
                        </a:rPr>
                      </a:br>
                      <a:br>
                        <a:rPr lang="en-US" sz="1600">
                          <a:effectLst/>
                        </a:rPr>
                      </a:br>
                      <a:r>
                        <a:rPr lang="en-US" sz="1600">
                          <a:effectLst/>
                        </a:rPr>
                        <a:t>Supported in the designer.</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8318803"/>
                  </a:ext>
                </a:extLst>
              </a:tr>
              <a:tr h="648884">
                <a:tc>
                  <a:txBody>
                    <a:bodyPr/>
                    <a:lstStyle/>
                    <a:p>
                      <a:pPr algn="l" fontAlgn="t"/>
                      <a:r>
                        <a:rPr lang="en-US" sz="1600" u="none" strike="noStrike">
                          <a:effectLst/>
                          <a:hlinkClick r:id="rId7"/>
                        </a:rPr>
                        <a:t>Azure Machine Learning compute clusters</a:t>
                      </a:r>
                      <a:endParaRPr lang="en-US" sz="1600">
                        <a:effectLst/>
                      </a:endParaRP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a:effectLst/>
                        </a:rPr>
                        <a:t>Batch inference</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u="none" strike="noStrike">
                          <a:effectLst/>
                          <a:hlinkClick r:id="rId7"/>
                        </a:rPr>
                        <a:t>Yes</a:t>
                      </a:r>
                      <a:r>
                        <a:rPr lang="it-IT" sz="1600">
                          <a:effectLst/>
                        </a:rPr>
                        <a:t> (machine learning pipeline)</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a:effectLst/>
                        </a:rPr>
                        <a:t> </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600">
                          <a:effectLst/>
                        </a:rPr>
                        <a:t>Run batch scoring on serverless compute. Supports normal and low-priority VMs. No support for real-time inference.</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43641155"/>
                  </a:ext>
                </a:extLst>
              </a:tr>
              <a:tr h="591629">
                <a:tc>
                  <a:txBody>
                    <a:bodyPr/>
                    <a:lstStyle/>
                    <a:p>
                      <a:pPr algn="l" fontAlgn="t"/>
                      <a:r>
                        <a:rPr lang="it-IT" sz="1600" u="none" strike="noStrike">
                          <a:effectLst/>
                          <a:hlinkClick r:id="rId8"/>
                        </a:rPr>
                        <a:t>Azure Arc enabled Kubernetes</a:t>
                      </a:r>
                      <a:endParaRPr lang="it-IT" sz="1600">
                        <a:effectLst/>
                      </a:endParaRP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a:effectLst/>
                        </a:rPr>
                        <a:t>Real-time inference</a:t>
                      </a:r>
                      <a:br>
                        <a:rPr lang="it-IT" sz="1600">
                          <a:effectLst/>
                        </a:rPr>
                      </a:br>
                      <a:br>
                        <a:rPr lang="it-IT" sz="1600">
                          <a:effectLst/>
                        </a:rPr>
                      </a:br>
                      <a:r>
                        <a:rPr lang="it-IT" sz="1600">
                          <a:effectLst/>
                        </a:rPr>
                        <a:t>Batch inference</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a:effectLst/>
                        </a:rPr>
                        <a:t>Yes</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it-IT" sz="1600">
                          <a:effectLst/>
                        </a:rPr>
                        <a:t>N/A</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600" dirty="0">
                          <a:effectLst/>
                        </a:rPr>
                        <a:t>Run inferencing workloads on on-premise, cloud, and edge Kubernetes clusters managed in Azure Arc</a:t>
                      </a:r>
                    </a:p>
                  </a:txBody>
                  <a:tcPr marL="19085" marR="19085" marT="9542" marB="95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10483373"/>
                  </a:ext>
                </a:extLst>
              </a:tr>
            </a:tbl>
          </a:graphicData>
        </a:graphic>
      </p:graphicFrame>
      <p:sp>
        <p:nvSpPr>
          <p:cNvPr id="17" name="TextBox 16">
            <a:extLst>
              <a:ext uri="{FF2B5EF4-FFF2-40B4-BE49-F238E27FC236}">
                <a16:creationId xmlns:a16="http://schemas.microsoft.com/office/drawing/2014/main" id="{8788B75E-3151-4D71-BC5C-47973A13B58B}"/>
              </a:ext>
            </a:extLst>
          </p:cNvPr>
          <p:cNvSpPr txBox="1"/>
          <p:nvPr/>
        </p:nvSpPr>
        <p:spPr>
          <a:xfrm>
            <a:off x="450209" y="135791"/>
            <a:ext cx="11291581" cy="738664"/>
          </a:xfrm>
          <a:prstGeom prst="rect">
            <a:avLst/>
          </a:prstGeom>
          <a:noFill/>
        </p:spPr>
        <p:txBody>
          <a:bodyPr wrap="square" rtlCol="0">
            <a:spAutoFit/>
          </a:bodyPr>
          <a:lstStyle/>
          <a:p>
            <a:r>
              <a:rPr lang="it-IT" sz="2400" b="1" i="0" dirty="0">
                <a:solidFill>
                  <a:srgbClr val="171717"/>
                </a:solidFill>
                <a:effectLst/>
                <a:latin typeface="Segoe UI" panose="020B0502040204020203" pitchFamily="34" charset="0"/>
              </a:rPr>
              <a:t>Choose a compute target</a:t>
            </a:r>
            <a:endParaRPr lang="it-IT" b="1" dirty="0">
              <a:solidFill>
                <a:srgbClr val="171717"/>
              </a:solidFill>
              <a:latin typeface="Segoe UI" panose="020B0502040204020203" pitchFamily="34" charset="0"/>
            </a:endParaRPr>
          </a:p>
          <a:p>
            <a:r>
              <a:rPr lang="en-US" b="1" dirty="0">
                <a:solidFill>
                  <a:srgbClr val="171717"/>
                </a:solidFill>
                <a:latin typeface="Segoe UI" panose="020B0502040204020203" pitchFamily="34" charset="0"/>
                <a:hlinkClick r:id="rId9"/>
              </a:rPr>
              <a:t>Official Documentation: Read more about choosing a compute target</a:t>
            </a:r>
            <a:endParaRPr lang="it-IT" b="1" dirty="0">
              <a:solidFill>
                <a:srgbClr val="171717"/>
              </a:solidFill>
              <a:latin typeface="Segoe UI" panose="020B0502040204020203" pitchFamily="34" charset="0"/>
            </a:endParaRPr>
          </a:p>
        </p:txBody>
      </p:sp>
    </p:spTree>
    <p:extLst>
      <p:ext uri="{BB962C8B-B14F-4D97-AF65-F5344CB8AC3E}">
        <p14:creationId xmlns:p14="http://schemas.microsoft.com/office/powerpoint/2010/main" val="2237738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1F1657-0252-49CA-9E1E-E1F4030127E9}"/>
              </a:ext>
            </a:extLst>
          </p:cNvPr>
          <p:cNvPicPr>
            <a:picLocks noChangeAspect="1"/>
          </p:cNvPicPr>
          <p:nvPr/>
        </p:nvPicPr>
        <p:blipFill>
          <a:blip r:embed="rId2"/>
          <a:stretch>
            <a:fillRect/>
          </a:stretch>
        </p:blipFill>
        <p:spPr>
          <a:xfrm>
            <a:off x="0" y="813480"/>
            <a:ext cx="12192000" cy="3182425"/>
          </a:xfrm>
          <a:prstGeom prst="rect">
            <a:avLst/>
          </a:prstGeom>
        </p:spPr>
      </p:pic>
      <p:sp>
        <p:nvSpPr>
          <p:cNvPr id="6" name="Arrow: Up 5">
            <a:extLst>
              <a:ext uri="{FF2B5EF4-FFF2-40B4-BE49-F238E27FC236}">
                <a16:creationId xmlns:a16="http://schemas.microsoft.com/office/drawing/2014/main" id="{D531AFA2-C000-4212-B04B-47967CF4EECC}"/>
              </a:ext>
            </a:extLst>
          </p:cNvPr>
          <p:cNvSpPr/>
          <p:nvPr/>
        </p:nvSpPr>
        <p:spPr>
          <a:xfrm rot="19429030">
            <a:off x="927334" y="3582667"/>
            <a:ext cx="134224" cy="12164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llout: Bent Line 7">
            <a:extLst>
              <a:ext uri="{FF2B5EF4-FFF2-40B4-BE49-F238E27FC236}">
                <a16:creationId xmlns:a16="http://schemas.microsoft.com/office/drawing/2014/main" id="{7B690F8C-8428-4607-8DDE-23DE827783A7}"/>
              </a:ext>
            </a:extLst>
          </p:cNvPr>
          <p:cNvSpPr/>
          <p:nvPr/>
        </p:nvSpPr>
        <p:spPr>
          <a:xfrm>
            <a:off x="3573710" y="5024477"/>
            <a:ext cx="2734811" cy="864066"/>
          </a:xfrm>
          <a:prstGeom prst="borderCallout2">
            <a:avLst>
              <a:gd name="adj1" fmla="val 48847"/>
              <a:gd name="adj2" fmla="val -2198"/>
              <a:gd name="adj3" fmla="val 18750"/>
              <a:gd name="adj4" fmla="val -16667"/>
              <a:gd name="adj5" fmla="val -207888"/>
              <a:gd name="adj6" fmla="val -47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you can use it in Power BI report to go prediction on new data!</a:t>
            </a:r>
            <a:endParaRPr lang="it-IT" dirty="0"/>
          </a:p>
        </p:txBody>
      </p:sp>
    </p:spTree>
    <p:extLst>
      <p:ext uri="{BB962C8B-B14F-4D97-AF65-F5344CB8AC3E}">
        <p14:creationId xmlns:p14="http://schemas.microsoft.com/office/powerpoint/2010/main" val="394248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3E0717-3425-4DB2-9D67-890070D5453B}"/>
              </a:ext>
            </a:extLst>
          </p:cNvPr>
          <p:cNvPicPr>
            <a:picLocks noChangeAspect="1"/>
          </p:cNvPicPr>
          <p:nvPr/>
        </p:nvPicPr>
        <p:blipFill>
          <a:blip r:embed="rId2"/>
          <a:stretch>
            <a:fillRect/>
          </a:stretch>
        </p:blipFill>
        <p:spPr>
          <a:xfrm>
            <a:off x="0" y="128456"/>
            <a:ext cx="12192000" cy="6601088"/>
          </a:xfrm>
          <a:prstGeom prst="rect">
            <a:avLst/>
          </a:prstGeom>
        </p:spPr>
      </p:pic>
      <p:sp>
        <p:nvSpPr>
          <p:cNvPr id="7" name="Arrow: Up 6">
            <a:extLst>
              <a:ext uri="{FF2B5EF4-FFF2-40B4-BE49-F238E27FC236}">
                <a16:creationId xmlns:a16="http://schemas.microsoft.com/office/drawing/2014/main" id="{DC30433D-8B8A-45B9-A58F-B5B16934F105}"/>
              </a:ext>
            </a:extLst>
          </p:cNvPr>
          <p:cNvSpPr/>
          <p:nvPr/>
        </p:nvSpPr>
        <p:spPr>
          <a:xfrm rot="1621553">
            <a:off x="851835" y="982081"/>
            <a:ext cx="134224" cy="1216403"/>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9" name="Callout: Bent Line 8">
            <a:extLst>
              <a:ext uri="{FF2B5EF4-FFF2-40B4-BE49-F238E27FC236}">
                <a16:creationId xmlns:a16="http://schemas.microsoft.com/office/drawing/2014/main" id="{7A4EE478-19B9-48EC-87EB-22992C57B70A}"/>
              </a:ext>
            </a:extLst>
          </p:cNvPr>
          <p:cNvSpPr/>
          <p:nvPr/>
        </p:nvSpPr>
        <p:spPr>
          <a:xfrm>
            <a:off x="7340367" y="1937328"/>
            <a:ext cx="2734811" cy="1686716"/>
          </a:xfrm>
          <a:prstGeom prst="borderCallout2">
            <a:avLst>
              <a:gd name="adj1" fmla="val 48847"/>
              <a:gd name="adj2" fmla="val -2198"/>
              <a:gd name="adj3" fmla="val 18750"/>
              <a:gd name="adj4" fmla="val -16667"/>
              <a:gd name="adj5" fmla="val 58337"/>
              <a:gd name="adj6" fmla="val -5065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make prediction on new data stored in azure blob container</a:t>
            </a:r>
            <a:endParaRPr lang="it-IT" dirty="0"/>
          </a:p>
        </p:txBody>
      </p:sp>
    </p:spTree>
    <p:extLst>
      <p:ext uri="{BB962C8B-B14F-4D97-AF65-F5344CB8AC3E}">
        <p14:creationId xmlns:p14="http://schemas.microsoft.com/office/powerpoint/2010/main" val="261444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7CEE6-E57E-4F1E-A69B-FD25B0076694}"/>
              </a:ext>
            </a:extLst>
          </p:cNvPr>
          <p:cNvPicPr>
            <a:picLocks noChangeAspect="1"/>
          </p:cNvPicPr>
          <p:nvPr/>
        </p:nvPicPr>
        <p:blipFill>
          <a:blip r:embed="rId2"/>
          <a:stretch>
            <a:fillRect/>
          </a:stretch>
        </p:blipFill>
        <p:spPr>
          <a:xfrm>
            <a:off x="0" y="228123"/>
            <a:ext cx="6978711" cy="3664370"/>
          </a:xfrm>
          <a:prstGeom prst="rect">
            <a:avLst/>
          </a:prstGeom>
        </p:spPr>
      </p:pic>
      <p:sp>
        <p:nvSpPr>
          <p:cNvPr id="8" name="Callout: Bent Line 7">
            <a:extLst>
              <a:ext uri="{FF2B5EF4-FFF2-40B4-BE49-F238E27FC236}">
                <a16:creationId xmlns:a16="http://schemas.microsoft.com/office/drawing/2014/main" id="{D0051E30-FBD1-4505-931E-F5A530A7EAC4}"/>
              </a:ext>
            </a:extLst>
          </p:cNvPr>
          <p:cNvSpPr/>
          <p:nvPr/>
        </p:nvSpPr>
        <p:spPr>
          <a:xfrm>
            <a:off x="1669409" y="4563082"/>
            <a:ext cx="2734811" cy="1359546"/>
          </a:xfrm>
          <a:prstGeom prst="borderCallout2">
            <a:avLst>
              <a:gd name="adj1" fmla="val 48847"/>
              <a:gd name="adj2" fmla="val -2198"/>
              <a:gd name="adj3" fmla="val 16997"/>
              <a:gd name="adj4" fmla="val -49182"/>
              <a:gd name="adj5" fmla="val -194623"/>
              <a:gd name="adj6" fmla="val -2151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Go to your storage account &gt; access keys and retrieve Storage account name and Key </a:t>
            </a:r>
            <a:endParaRPr lang="it-IT" dirty="0"/>
          </a:p>
        </p:txBody>
      </p:sp>
      <p:pic>
        <p:nvPicPr>
          <p:cNvPr id="6" name="Picture 5">
            <a:extLst>
              <a:ext uri="{FF2B5EF4-FFF2-40B4-BE49-F238E27FC236}">
                <a16:creationId xmlns:a16="http://schemas.microsoft.com/office/drawing/2014/main" id="{9A207B3A-9D35-4993-B074-F5B9F894A967}"/>
              </a:ext>
            </a:extLst>
          </p:cNvPr>
          <p:cNvPicPr>
            <a:picLocks noChangeAspect="1"/>
          </p:cNvPicPr>
          <p:nvPr/>
        </p:nvPicPr>
        <p:blipFill>
          <a:blip r:embed="rId3"/>
          <a:stretch>
            <a:fillRect/>
          </a:stretch>
        </p:blipFill>
        <p:spPr>
          <a:xfrm>
            <a:off x="4837639" y="681955"/>
            <a:ext cx="6272182" cy="3210538"/>
          </a:xfrm>
          <a:prstGeom prst="rect">
            <a:avLst/>
          </a:prstGeom>
        </p:spPr>
      </p:pic>
      <p:pic>
        <p:nvPicPr>
          <p:cNvPr id="11" name="Picture 10">
            <a:extLst>
              <a:ext uri="{FF2B5EF4-FFF2-40B4-BE49-F238E27FC236}">
                <a16:creationId xmlns:a16="http://schemas.microsoft.com/office/drawing/2014/main" id="{2BDA2976-4E16-4780-9822-572A29DCA0B3}"/>
              </a:ext>
            </a:extLst>
          </p:cNvPr>
          <p:cNvPicPr>
            <a:picLocks noChangeAspect="1"/>
          </p:cNvPicPr>
          <p:nvPr/>
        </p:nvPicPr>
        <p:blipFill>
          <a:blip r:embed="rId4"/>
          <a:stretch>
            <a:fillRect/>
          </a:stretch>
        </p:blipFill>
        <p:spPr>
          <a:xfrm>
            <a:off x="6152861" y="3429000"/>
            <a:ext cx="5782811" cy="2973156"/>
          </a:xfrm>
          <a:prstGeom prst="rect">
            <a:avLst/>
          </a:prstGeom>
        </p:spPr>
      </p:pic>
    </p:spTree>
    <p:extLst>
      <p:ext uri="{BB962C8B-B14F-4D97-AF65-F5344CB8AC3E}">
        <p14:creationId xmlns:p14="http://schemas.microsoft.com/office/powerpoint/2010/main" val="215696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BDA1CF-DAC1-48F6-B03F-79B3F7A74580}"/>
              </a:ext>
            </a:extLst>
          </p:cNvPr>
          <p:cNvPicPr>
            <a:picLocks noChangeAspect="1"/>
          </p:cNvPicPr>
          <p:nvPr/>
        </p:nvPicPr>
        <p:blipFill>
          <a:blip r:embed="rId2"/>
          <a:stretch>
            <a:fillRect/>
          </a:stretch>
        </p:blipFill>
        <p:spPr>
          <a:xfrm>
            <a:off x="0" y="126204"/>
            <a:ext cx="12192000" cy="6605592"/>
          </a:xfrm>
          <a:prstGeom prst="rect">
            <a:avLst/>
          </a:prstGeom>
        </p:spPr>
      </p:pic>
      <p:sp>
        <p:nvSpPr>
          <p:cNvPr id="9" name="Callout: Bent Line 8">
            <a:extLst>
              <a:ext uri="{FF2B5EF4-FFF2-40B4-BE49-F238E27FC236}">
                <a16:creationId xmlns:a16="http://schemas.microsoft.com/office/drawing/2014/main" id="{96CA52E1-64A1-45E2-87DC-669799172CB0}"/>
              </a:ext>
            </a:extLst>
          </p:cNvPr>
          <p:cNvSpPr/>
          <p:nvPr/>
        </p:nvSpPr>
        <p:spPr>
          <a:xfrm>
            <a:off x="1669409" y="4563082"/>
            <a:ext cx="2734811" cy="1669938"/>
          </a:xfrm>
          <a:prstGeom prst="borderCallout2">
            <a:avLst>
              <a:gd name="adj1" fmla="val 48847"/>
              <a:gd name="adj2" fmla="val -2198"/>
              <a:gd name="adj3" fmla="val 16997"/>
              <a:gd name="adj4" fmla="val -49182"/>
              <a:gd name="adj5" fmla="val -166874"/>
              <a:gd name="adj6" fmla="val -3071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I’ve imported </a:t>
            </a:r>
            <a:r>
              <a:rPr lang="en-US" dirty="0" err="1"/>
              <a:t>scoring_data</a:t>
            </a:r>
            <a:r>
              <a:rPr lang="en-US" dirty="0"/>
              <a:t> (unlabeled data) on which make prediction and the test data used on Azure ML Studio to evaluate model after training</a:t>
            </a:r>
            <a:endParaRPr lang="it-IT" dirty="0"/>
          </a:p>
        </p:txBody>
      </p:sp>
    </p:spTree>
    <p:extLst>
      <p:ext uri="{BB962C8B-B14F-4D97-AF65-F5344CB8AC3E}">
        <p14:creationId xmlns:p14="http://schemas.microsoft.com/office/powerpoint/2010/main" val="376022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F3E7E5-EDCF-4D6C-AC8A-806B62FC89C4}"/>
              </a:ext>
            </a:extLst>
          </p:cNvPr>
          <p:cNvPicPr>
            <a:picLocks noChangeAspect="1"/>
          </p:cNvPicPr>
          <p:nvPr/>
        </p:nvPicPr>
        <p:blipFill>
          <a:blip r:embed="rId2"/>
          <a:stretch>
            <a:fillRect/>
          </a:stretch>
        </p:blipFill>
        <p:spPr>
          <a:xfrm>
            <a:off x="0" y="228600"/>
            <a:ext cx="12192000" cy="6400800"/>
          </a:xfrm>
          <a:prstGeom prst="rect">
            <a:avLst/>
          </a:prstGeom>
        </p:spPr>
      </p:pic>
      <p:sp>
        <p:nvSpPr>
          <p:cNvPr id="4" name="Arrow: Up 3">
            <a:extLst>
              <a:ext uri="{FF2B5EF4-FFF2-40B4-BE49-F238E27FC236}">
                <a16:creationId xmlns:a16="http://schemas.microsoft.com/office/drawing/2014/main" id="{F105C043-6BD3-46D5-BB6B-908FC98D5F7A}"/>
              </a:ext>
            </a:extLst>
          </p:cNvPr>
          <p:cNvSpPr/>
          <p:nvPr/>
        </p:nvSpPr>
        <p:spPr>
          <a:xfrm rot="13475716">
            <a:off x="3003258" y="1375795"/>
            <a:ext cx="134224" cy="12164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18553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7B757D-78E8-46B1-AEC4-820F6653DC4B}"/>
              </a:ext>
            </a:extLst>
          </p:cNvPr>
          <p:cNvPicPr>
            <a:picLocks noChangeAspect="1"/>
          </p:cNvPicPr>
          <p:nvPr/>
        </p:nvPicPr>
        <p:blipFill>
          <a:blip r:embed="rId2"/>
          <a:stretch>
            <a:fillRect/>
          </a:stretch>
        </p:blipFill>
        <p:spPr>
          <a:xfrm>
            <a:off x="0" y="590768"/>
            <a:ext cx="12192000" cy="5676463"/>
          </a:xfrm>
          <a:prstGeom prst="rect">
            <a:avLst/>
          </a:prstGeom>
        </p:spPr>
      </p:pic>
      <p:sp>
        <p:nvSpPr>
          <p:cNvPr id="20" name="Arrow: Up 19">
            <a:extLst>
              <a:ext uri="{FF2B5EF4-FFF2-40B4-BE49-F238E27FC236}">
                <a16:creationId xmlns:a16="http://schemas.microsoft.com/office/drawing/2014/main" id="{72A22C08-3224-4230-B9A6-7A9626783355}"/>
              </a:ext>
            </a:extLst>
          </p:cNvPr>
          <p:cNvSpPr/>
          <p:nvPr/>
        </p:nvSpPr>
        <p:spPr>
          <a:xfrm rot="1621553">
            <a:off x="7672840" y="1110419"/>
            <a:ext cx="134224" cy="1216403"/>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8" name="Arrow: Up 7">
            <a:extLst>
              <a:ext uri="{FF2B5EF4-FFF2-40B4-BE49-F238E27FC236}">
                <a16:creationId xmlns:a16="http://schemas.microsoft.com/office/drawing/2014/main" id="{56796E76-5511-49E5-96F6-78B2349A1161}"/>
              </a:ext>
            </a:extLst>
          </p:cNvPr>
          <p:cNvSpPr/>
          <p:nvPr/>
        </p:nvSpPr>
        <p:spPr>
          <a:xfrm rot="13905510">
            <a:off x="5346735" y="1539593"/>
            <a:ext cx="134224" cy="1216403"/>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9" name="Arrow: Up 8">
            <a:extLst>
              <a:ext uri="{FF2B5EF4-FFF2-40B4-BE49-F238E27FC236}">
                <a16:creationId xmlns:a16="http://schemas.microsoft.com/office/drawing/2014/main" id="{BC620A36-E997-4E53-879F-680ECEB9EAE9}"/>
              </a:ext>
            </a:extLst>
          </p:cNvPr>
          <p:cNvSpPr/>
          <p:nvPr/>
        </p:nvSpPr>
        <p:spPr>
          <a:xfrm rot="12337776">
            <a:off x="8192069" y="4499361"/>
            <a:ext cx="134224" cy="1216403"/>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9738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FE2103-9520-4A7F-9158-0F2BEAB15479}"/>
              </a:ext>
            </a:extLst>
          </p:cNvPr>
          <p:cNvPicPr>
            <a:picLocks noChangeAspect="1"/>
          </p:cNvPicPr>
          <p:nvPr/>
        </p:nvPicPr>
        <p:blipFill>
          <a:blip r:embed="rId2"/>
          <a:stretch>
            <a:fillRect/>
          </a:stretch>
        </p:blipFill>
        <p:spPr>
          <a:xfrm>
            <a:off x="0" y="549829"/>
            <a:ext cx="12192000" cy="5758342"/>
          </a:xfrm>
          <a:prstGeom prst="rect">
            <a:avLst/>
          </a:prstGeom>
        </p:spPr>
      </p:pic>
      <p:sp>
        <p:nvSpPr>
          <p:cNvPr id="13" name="Callout: Bent Line 12">
            <a:extLst>
              <a:ext uri="{FF2B5EF4-FFF2-40B4-BE49-F238E27FC236}">
                <a16:creationId xmlns:a16="http://schemas.microsoft.com/office/drawing/2014/main" id="{9EBD04DC-7CDC-4E08-B358-64D9AAA13BE9}"/>
              </a:ext>
            </a:extLst>
          </p:cNvPr>
          <p:cNvSpPr/>
          <p:nvPr/>
        </p:nvSpPr>
        <p:spPr>
          <a:xfrm>
            <a:off x="1379106" y="4734776"/>
            <a:ext cx="7189365" cy="1754256"/>
          </a:xfrm>
          <a:prstGeom prst="borderCallout2">
            <a:avLst>
              <a:gd name="adj1" fmla="val 52364"/>
              <a:gd name="adj2" fmla="val 100256"/>
              <a:gd name="adj3" fmla="val 38096"/>
              <a:gd name="adj4" fmla="val 127198"/>
              <a:gd name="adj5" fmla="val -119065"/>
              <a:gd name="adj6" fmla="val 11957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Check data type and rename column as prediction; apply the machine learning model also on the </a:t>
            </a:r>
            <a:r>
              <a:rPr lang="en-US" dirty="0" err="1"/>
              <a:t>test_data</a:t>
            </a:r>
            <a:r>
              <a:rPr lang="en-US" dirty="0"/>
              <a:t> and do the same operation; then </a:t>
            </a:r>
            <a:r>
              <a:rPr lang="en-US" dirty="0" err="1"/>
              <a:t>close&amp;apply</a:t>
            </a:r>
            <a:r>
              <a:rPr lang="en-US" dirty="0"/>
              <a:t> </a:t>
            </a:r>
            <a:r>
              <a:rPr lang="en-US" dirty="0" err="1"/>
              <a:t>PowerQueryEditor</a:t>
            </a:r>
            <a:r>
              <a:rPr lang="en-US" dirty="0"/>
              <a:t>!</a:t>
            </a:r>
          </a:p>
          <a:p>
            <a:endParaRPr lang="en-US" dirty="0"/>
          </a:p>
          <a:p>
            <a:r>
              <a:rPr lang="en-US" dirty="0"/>
              <a:t>Uncheck ‘Include in report refresh’ option for </a:t>
            </a:r>
            <a:r>
              <a:rPr lang="en-US" dirty="0" err="1"/>
              <a:t>test_set</a:t>
            </a:r>
            <a:r>
              <a:rPr lang="en-US" dirty="0"/>
              <a:t> table.</a:t>
            </a:r>
          </a:p>
          <a:p>
            <a:endParaRPr lang="it-IT" dirty="0"/>
          </a:p>
        </p:txBody>
      </p:sp>
      <p:sp>
        <p:nvSpPr>
          <p:cNvPr id="14" name="Arrow: Up 13">
            <a:extLst>
              <a:ext uri="{FF2B5EF4-FFF2-40B4-BE49-F238E27FC236}">
                <a16:creationId xmlns:a16="http://schemas.microsoft.com/office/drawing/2014/main" id="{AB229B59-3D66-400A-A2FD-6A25D6A9C44A}"/>
              </a:ext>
            </a:extLst>
          </p:cNvPr>
          <p:cNvSpPr/>
          <p:nvPr/>
        </p:nvSpPr>
        <p:spPr>
          <a:xfrm rot="5829611">
            <a:off x="8680382" y="1297628"/>
            <a:ext cx="134224" cy="1216403"/>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80826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BBF1C5-85ED-48EB-A476-F8313839A380}"/>
              </a:ext>
            </a:extLst>
          </p:cNvPr>
          <p:cNvPicPr>
            <a:picLocks noChangeAspect="1"/>
          </p:cNvPicPr>
          <p:nvPr/>
        </p:nvPicPr>
        <p:blipFill>
          <a:blip r:embed="rId2"/>
          <a:stretch>
            <a:fillRect/>
          </a:stretch>
        </p:blipFill>
        <p:spPr>
          <a:xfrm>
            <a:off x="496186" y="0"/>
            <a:ext cx="11199628" cy="6858000"/>
          </a:xfrm>
          <a:prstGeom prst="rect">
            <a:avLst/>
          </a:prstGeom>
        </p:spPr>
      </p:pic>
      <p:sp>
        <p:nvSpPr>
          <p:cNvPr id="12" name="Callout: Bent Line 11">
            <a:extLst>
              <a:ext uri="{FF2B5EF4-FFF2-40B4-BE49-F238E27FC236}">
                <a16:creationId xmlns:a16="http://schemas.microsoft.com/office/drawing/2014/main" id="{787310FD-8D14-4181-81BA-B3BC7F381027}"/>
              </a:ext>
            </a:extLst>
          </p:cNvPr>
          <p:cNvSpPr/>
          <p:nvPr/>
        </p:nvSpPr>
        <p:spPr>
          <a:xfrm>
            <a:off x="226502" y="2883188"/>
            <a:ext cx="1476463" cy="545812"/>
          </a:xfrm>
          <a:prstGeom prst="borderCallout2">
            <a:avLst>
              <a:gd name="adj1" fmla="val 50415"/>
              <a:gd name="adj2" fmla="val 98076"/>
              <a:gd name="adj3" fmla="val -307086"/>
              <a:gd name="adj4" fmla="val 51648"/>
              <a:gd name="adj5" fmla="val -203395"/>
              <a:gd name="adj6" fmla="val 16455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Python script visual</a:t>
            </a:r>
            <a:endParaRPr lang="it-IT" dirty="0"/>
          </a:p>
        </p:txBody>
      </p:sp>
    </p:spTree>
    <p:extLst>
      <p:ext uri="{BB962C8B-B14F-4D97-AF65-F5344CB8AC3E}">
        <p14:creationId xmlns:p14="http://schemas.microsoft.com/office/powerpoint/2010/main" val="12373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3D173-B5CC-4BD7-9318-71DDA32A826D}"/>
              </a:ext>
            </a:extLst>
          </p:cNvPr>
          <p:cNvPicPr>
            <a:picLocks noChangeAspect="1"/>
          </p:cNvPicPr>
          <p:nvPr/>
        </p:nvPicPr>
        <p:blipFill>
          <a:blip r:embed="rId2"/>
          <a:stretch>
            <a:fillRect/>
          </a:stretch>
        </p:blipFill>
        <p:spPr>
          <a:xfrm>
            <a:off x="0" y="12272"/>
            <a:ext cx="12192000" cy="6833455"/>
          </a:xfrm>
          <a:prstGeom prst="rect">
            <a:avLst/>
          </a:prstGeom>
        </p:spPr>
      </p:pic>
      <p:sp>
        <p:nvSpPr>
          <p:cNvPr id="6" name="Callout: Bent Line 5">
            <a:extLst>
              <a:ext uri="{FF2B5EF4-FFF2-40B4-BE49-F238E27FC236}">
                <a16:creationId xmlns:a16="http://schemas.microsoft.com/office/drawing/2014/main" id="{A49BB4B1-3C64-432D-9F9C-DBF795EFBDBF}"/>
              </a:ext>
            </a:extLst>
          </p:cNvPr>
          <p:cNvSpPr/>
          <p:nvPr/>
        </p:nvSpPr>
        <p:spPr>
          <a:xfrm>
            <a:off x="83889" y="4284149"/>
            <a:ext cx="2256639" cy="545812"/>
          </a:xfrm>
          <a:prstGeom prst="borderCallout2">
            <a:avLst>
              <a:gd name="adj1" fmla="val 50415"/>
              <a:gd name="adj2" fmla="val 98076"/>
              <a:gd name="adj3" fmla="val 303093"/>
              <a:gd name="adj4" fmla="val 111905"/>
              <a:gd name="adj5" fmla="val 186996"/>
              <a:gd name="adj6" fmla="val 18612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Pie Chart on new data</a:t>
            </a:r>
            <a:endParaRPr lang="it-IT" dirty="0"/>
          </a:p>
        </p:txBody>
      </p:sp>
    </p:spTree>
    <p:extLst>
      <p:ext uri="{BB962C8B-B14F-4D97-AF65-F5344CB8AC3E}">
        <p14:creationId xmlns:p14="http://schemas.microsoft.com/office/powerpoint/2010/main" val="3338692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7A2A83-5BB1-4F5F-9BCC-2C7F7C5E5E63}"/>
              </a:ext>
            </a:extLst>
          </p:cNvPr>
          <p:cNvSpPr txBox="1"/>
          <p:nvPr/>
        </p:nvSpPr>
        <p:spPr>
          <a:xfrm>
            <a:off x="450209" y="135791"/>
            <a:ext cx="11291581" cy="5724644"/>
          </a:xfrm>
          <a:prstGeom prst="rect">
            <a:avLst/>
          </a:prstGeom>
          <a:noFill/>
        </p:spPr>
        <p:txBody>
          <a:bodyPr wrap="square" rtlCol="0">
            <a:spAutoFit/>
          </a:bodyPr>
          <a:lstStyle/>
          <a:p>
            <a:r>
              <a:rPr lang="it-IT" sz="2800" b="1" i="0" dirty="0">
                <a:solidFill>
                  <a:srgbClr val="171717"/>
                </a:solidFill>
                <a:effectLst/>
                <a:latin typeface="Segoe UI" panose="020B0502040204020203" pitchFamily="34" charset="0"/>
              </a:rPr>
              <a:t>What is Azure Machine Learning studio?</a:t>
            </a:r>
          </a:p>
          <a:p>
            <a:endParaRPr lang="it-IT" sz="2800" b="1" i="0" dirty="0">
              <a:solidFill>
                <a:srgbClr val="171717"/>
              </a:solidFill>
              <a:effectLst/>
              <a:latin typeface="Segoe UI" panose="020B0502040204020203" pitchFamily="34" charset="0"/>
            </a:endParaRPr>
          </a:p>
          <a:p>
            <a:r>
              <a:rPr lang="en-US" sz="1400" b="1" dirty="0">
                <a:solidFill>
                  <a:srgbClr val="171717"/>
                </a:solidFill>
                <a:latin typeface="Segoe UI" panose="020B0502040204020203" pitchFamily="34" charset="0"/>
              </a:rPr>
              <a:t>Automated machine learning (</a:t>
            </a:r>
            <a:r>
              <a:rPr lang="en-US" sz="1400" b="1" dirty="0" err="1">
                <a:solidFill>
                  <a:srgbClr val="171717"/>
                </a:solidFill>
                <a:latin typeface="Segoe UI" panose="020B0502040204020203" pitchFamily="34" charset="0"/>
              </a:rPr>
              <a:t>AutoML</a:t>
            </a:r>
            <a:r>
              <a:rPr lang="en-US" sz="1400" b="1" dirty="0">
                <a:solidFill>
                  <a:srgbClr val="171717"/>
                </a:solidFill>
                <a:latin typeface="Segoe UI" panose="020B0502040204020203" pitchFamily="34" charset="0"/>
              </a:rPr>
              <a:t>) for dataflows enables business analysts to train, validate, and invoke Machine Learning (ML) models directly in Power BI. It includes a simple experience for creating a new ML model where analysts can use their dataflows to specify the input data for training the model. The service automatically extracts the most relevant features, selects an appropriate algorithm, and tunes and validates the ML model. After a model is trained, Power BI automatically generates a performance report that includes the results of the validation. The model can then be invoked on any new or updated data within the dataflow.</a:t>
            </a:r>
          </a:p>
          <a:p>
            <a:r>
              <a:rPr lang="en-US" sz="1400" b="1" i="0" dirty="0">
                <a:solidFill>
                  <a:srgbClr val="171717"/>
                </a:solidFill>
                <a:effectLst/>
                <a:latin typeface="Segoe UI" panose="020B0502040204020203" pitchFamily="34" charset="0"/>
              </a:rPr>
              <a:t>See </a:t>
            </a:r>
            <a:r>
              <a:rPr lang="en-US" sz="1400" b="1" i="0" dirty="0">
                <a:solidFill>
                  <a:srgbClr val="171717"/>
                </a:solidFill>
                <a:effectLst/>
                <a:latin typeface="Segoe UI" panose="020B0502040204020203" pitchFamily="34" charset="0"/>
                <a:hlinkClick r:id="rId2"/>
              </a:rPr>
              <a:t>Automated Machine Learning in Power BI</a:t>
            </a:r>
            <a:r>
              <a:rPr lang="en-US" sz="1400" b="1" i="0" dirty="0">
                <a:solidFill>
                  <a:srgbClr val="171717"/>
                </a:solidFill>
                <a:effectLst/>
                <a:latin typeface="Segoe UI" panose="020B0502040204020203" pitchFamily="34" charset="0"/>
              </a:rPr>
              <a:t> Microsoft documentation.</a:t>
            </a:r>
          </a:p>
          <a:p>
            <a:endParaRPr lang="en-US" sz="1400" b="1" i="0" dirty="0">
              <a:solidFill>
                <a:srgbClr val="171717"/>
              </a:solidFill>
              <a:effectLst/>
              <a:latin typeface="Segoe UI" panose="020B0502040204020203" pitchFamily="34" charset="0"/>
            </a:endParaRPr>
          </a:p>
          <a:p>
            <a:r>
              <a:rPr lang="it-IT" sz="2400" b="1" i="0" dirty="0">
                <a:solidFill>
                  <a:srgbClr val="171717"/>
                </a:solidFill>
                <a:effectLst/>
                <a:latin typeface="Segoe UI" panose="020B0502040204020203" pitchFamily="34" charset="0"/>
              </a:rPr>
              <a:t>Prerequisites</a:t>
            </a:r>
          </a:p>
          <a:p>
            <a:endParaRPr lang="it-IT" sz="2800" b="1" i="0" dirty="0">
              <a:solidFill>
                <a:srgbClr val="171717"/>
              </a:solidFill>
              <a:effectLst/>
              <a:latin typeface="Segoe UI" panose="020B0502040204020203" pitchFamily="34" charset="0"/>
            </a:endParaRPr>
          </a:p>
          <a:p>
            <a:pPr marL="285750" indent="-285750">
              <a:buFont typeface="Arial" panose="020B0604020202020204" pitchFamily="34" charset="0"/>
              <a:buChar char="•"/>
            </a:pPr>
            <a:r>
              <a:rPr lang="it-IT" b="1" i="0" dirty="0">
                <a:solidFill>
                  <a:srgbClr val="171717"/>
                </a:solidFill>
                <a:effectLst/>
                <a:latin typeface="Segoe UI" panose="020B0502040204020203" pitchFamily="34" charset="0"/>
              </a:rPr>
              <a:t>Power BI premium-per-user licenze or premium-per-capacity</a:t>
            </a:r>
          </a:p>
          <a:p>
            <a:endParaRPr lang="it-IT" b="1" dirty="0">
              <a:solidFill>
                <a:srgbClr val="171717"/>
              </a:solidFill>
              <a:latin typeface="Segoe UI" panose="020B0502040204020203" pitchFamily="34" charset="0"/>
            </a:endParaRPr>
          </a:p>
          <a:p>
            <a:r>
              <a:rPr lang="it-IT" sz="2400" b="1" dirty="0">
                <a:solidFill>
                  <a:srgbClr val="171717"/>
                </a:solidFill>
                <a:latin typeface="Segoe UI" panose="020B0502040204020203" pitchFamily="34" charset="0"/>
              </a:rPr>
              <a:t>Get started</a:t>
            </a:r>
            <a:endParaRPr lang="it-IT" sz="2400" b="1" i="0" dirty="0">
              <a:solidFill>
                <a:srgbClr val="171717"/>
              </a:solidFill>
              <a:effectLst/>
              <a:latin typeface="Segoe UI" panose="020B0502040204020203" pitchFamily="34" charset="0"/>
            </a:endParaRPr>
          </a:p>
          <a:p>
            <a:endParaRPr lang="it-IT" sz="2800" b="1" i="0" dirty="0">
              <a:solidFill>
                <a:srgbClr val="171717"/>
              </a:solidFill>
              <a:effectLst/>
              <a:latin typeface="Segoe UI" panose="020B0502040204020203" pitchFamily="34" charset="0"/>
            </a:endParaRPr>
          </a:p>
          <a:p>
            <a:pPr marL="285750" indent="-285750">
              <a:buFont typeface="Arial" panose="020B0604020202020204" pitchFamily="34" charset="0"/>
              <a:buChar char="•"/>
            </a:pPr>
            <a:r>
              <a:rPr lang="it-IT" b="1" i="0" dirty="0">
                <a:solidFill>
                  <a:srgbClr val="171717"/>
                </a:solidFill>
                <a:effectLst/>
                <a:latin typeface="Segoe UI" panose="020B0502040204020203" pitchFamily="34" charset="0"/>
              </a:rPr>
              <a:t>Sing in to </a:t>
            </a:r>
            <a:r>
              <a:rPr lang="it-IT" b="1" i="0" dirty="0">
                <a:solidFill>
                  <a:srgbClr val="171717"/>
                </a:solidFill>
                <a:effectLst/>
                <a:latin typeface="Segoe UI" panose="020B0502040204020203" pitchFamily="34" charset="0"/>
                <a:hlinkClick r:id="rId3"/>
              </a:rPr>
              <a:t>Power BI</a:t>
            </a:r>
            <a:endParaRPr lang="it-IT" b="1" i="0" dirty="0">
              <a:solidFill>
                <a:srgbClr val="171717"/>
              </a:solidFill>
              <a:effectLst/>
              <a:latin typeface="Segoe UI" panose="020B0502040204020203" pitchFamily="34" charset="0"/>
            </a:endParaRPr>
          </a:p>
          <a:p>
            <a:pPr marL="285750" indent="-285750">
              <a:buFont typeface="Arial" panose="020B0604020202020204" pitchFamily="34" charset="0"/>
              <a:buChar char="•"/>
            </a:pPr>
            <a:r>
              <a:rPr lang="it-IT" b="1" dirty="0">
                <a:solidFill>
                  <a:srgbClr val="171717"/>
                </a:solidFill>
                <a:latin typeface="Segoe UI" panose="020B0502040204020203" pitchFamily="34" charset="0"/>
              </a:rPr>
              <a:t>Select your workspace</a:t>
            </a:r>
          </a:p>
          <a:p>
            <a:endParaRPr lang="it-IT" b="1" dirty="0">
              <a:solidFill>
                <a:srgbClr val="171717"/>
              </a:solidFill>
              <a:latin typeface="Segoe UI" panose="020B0502040204020203" pitchFamily="34" charset="0"/>
            </a:endParaRPr>
          </a:p>
          <a:p>
            <a:pPr marL="285750" indent="-285750">
              <a:buFont typeface="Arial" panose="020B0604020202020204" pitchFamily="34" charset="0"/>
              <a:buChar char="•"/>
            </a:pPr>
            <a:endParaRPr lang="it-IT" b="1" dirty="0">
              <a:solidFill>
                <a:srgbClr val="171717"/>
              </a:solidFill>
              <a:latin typeface="Segoe UI" panose="020B0502040204020203" pitchFamily="34" charset="0"/>
            </a:endParaRPr>
          </a:p>
        </p:txBody>
      </p:sp>
    </p:spTree>
    <p:extLst>
      <p:ext uri="{BB962C8B-B14F-4D97-AF65-F5344CB8AC3E}">
        <p14:creationId xmlns:p14="http://schemas.microsoft.com/office/powerpoint/2010/main" val="281453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4598B-0761-43F6-B70B-8482C0D4EF0A}"/>
              </a:ext>
            </a:extLst>
          </p:cNvPr>
          <p:cNvPicPr>
            <a:picLocks noChangeAspect="1"/>
          </p:cNvPicPr>
          <p:nvPr/>
        </p:nvPicPr>
        <p:blipFill>
          <a:blip r:embed="rId2"/>
          <a:stretch>
            <a:fillRect/>
          </a:stretch>
        </p:blipFill>
        <p:spPr>
          <a:xfrm>
            <a:off x="0" y="226932"/>
            <a:ext cx="12192000" cy="6404135"/>
          </a:xfrm>
          <a:prstGeom prst="rect">
            <a:avLst/>
          </a:prstGeom>
        </p:spPr>
      </p:pic>
      <p:sp>
        <p:nvSpPr>
          <p:cNvPr id="10" name="Arrow: Up 9">
            <a:extLst>
              <a:ext uri="{FF2B5EF4-FFF2-40B4-BE49-F238E27FC236}">
                <a16:creationId xmlns:a16="http://schemas.microsoft.com/office/drawing/2014/main" id="{636C6BC8-7D05-4C7B-91DE-4F1EA8E4C686}"/>
              </a:ext>
            </a:extLst>
          </p:cNvPr>
          <p:cNvSpPr/>
          <p:nvPr/>
        </p:nvSpPr>
        <p:spPr>
          <a:xfrm rot="13475716">
            <a:off x="4899169" y="2550252"/>
            <a:ext cx="134224" cy="12164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rrow: Up 5">
            <a:extLst>
              <a:ext uri="{FF2B5EF4-FFF2-40B4-BE49-F238E27FC236}">
                <a16:creationId xmlns:a16="http://schemas.microsoft.com/office/drawing/2014/main" id="{88A17D71-A504-4A4D-BE3E-850F9482701C}"/>
              </a:ext>
            </a:extLst>
          </p:cNvPr>
          <p:cNvSpPr/>
          <p:nvPr/>
        </p:nvSpPr>
        <p:spPr>
          <a:xfrm rot="13475716">
            <a:off x="4899168" y="5269683"/>
            <a:ext cx="134224" cy="12164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4299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58795-E918-4E22-A01B-B61C7E989E31}"/>
              </a:ext>
            </a:extLst>
          </p:cNvPr>
          <p:cNvPicPr>
            <a:picLocks noChangeAspect="1"/>
          </p:cNvPicPr>
          <p:nvPr/>
        </p:nvPicPr>
        <p:blipFill>
          <a:blip r:embed="rId2"/>
          <a:stretch>
            <a:fillRect/>
          </a:stretch>
        </p:blipFill>
        <p:spPr>
          <a:xfrm>
            <a:off x="0" y="222084"/>
            <a:ext cx="12192000" cy="6413831"/>
          </a:xfrm>
          <a:prstGeom prst="rect">
            <a:avLst/>
          </a:prstGeom>
        </p:spPr>
      </p:pic>
      <p:sp>
        <p:nvSpPr>
          <p:cNvPr id="6" name="Callout: Bent Line 5">
            <a:extLst>
              <a:ext uri="{FF2B5EF4-FFF2-40B4-BE49-F238E27FC236}">
                <a16:creationId xmlns:a16="http://schemas.microsoft.com/office/drawing/2014/main" id="{FC784813-A779-4938-8141-2E33CAE0E4C9}"/>
              </a:ext>
            </a:extLst>
          </p:cNvPr>
          <p:cNvSpPr/>
          <p:nvPr/>
        </p:nvSpPr>
        <p:spPr>
          <a:xfrm>
            <a:off x="7823639" y="3779540"/>
            <a:ext cx="3937726" cy="1704763"/>
          </a:xfrm>
          <a:prstGeom prst="borderCallout2">
            <a:avLst>
              <a:gd name="adj1" fmla="val 49927"/>
              <a:gd name="adj2" fmla="val -1857"/>
              <a:gd name="adj3" fmla="val 104961"/>
              <a:gd name="adj4" fmla="val -23592"/>
              <a:gd name="adj5" fmla="val -56980"/>
              <a:gd name="adj6" fmla="val -66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 order to complete the configuration run, you have to:</a:t>
            </a:r>
          </a:p>
          <a:p>
            <a:pPr marL="285750" indent="-285750">
              <a:buFont typeface="Arial" panose="020B0604020202020204" pitchFamily="34" charset="0"/>
              <a:buChar char="•"/>
            </a:pPr>
            <a:r>
              <a:rPr lang="it-IT" dirty="0"/>
              <a:t>Naming experiment</a:t>
            </a:r>
          </a:p>
          <a:p>
            <a:pPr marL="285750" indent="-285750">
              <a:buFont typeface="Arial" panose="020B0604020202020204" pitchFamily="34" charset="0"/>
              <a:buChar char="•"/>
            </a:pPr>
            <a:r>
              <a:rPr lang="it-IT" dirty="0"/>
              <a:t>Indicate target column</a:t>
            </a:r>
          </a:p>
          <a:p>
            <a:pPr marL="285750" indent="-285750">
              <a:buFont typeface="Arial" panose="020B0604020202020204" pitchFamily="34" charset="0"/>
              <a:buChar char="•"/>
            </a:pPr>
            <a:r>
              <a:rPr lang="it-IT" dirty="0"/>
              <a:t>Select compute istance</a:t>
            </a:r>
          </a:p>
          <a:p>
            <a:pPr marL="285750" indent="-285750">
              <a:buFont typeface="Arial" panose="020B0604020202020204" pitchFamily="34" charset="0"/>
              <a:buChar char="•"/>
            </a:pPr>
            <a:endParaRPr lang="it-IT" dirty="0"/>
          </a:p>
        </p:txBody>
      </p:sp>
      <p:sp>
        <p:nvSpPr>
          <p:cNvPr id="7" name="Callout: Bent Line 6">
            <a:extLst>
              <a:ext uri="{FF2B5EF4-FFF2-40B4-BE49-F238E27FC236}">
                <a16:creationId xmlns:a16="http://schemas.microsoft.com/office/drawing/2014/main" id="{BD2316C8-165D-4737-8E78-82DF6BA2ED65}"/>
              </a:ext>
            </a:extLst>
          </p:cNvPr>
          <p:cNvSpPr/>
          <p:nvPr/>
        </p:nvSpPr>
        <p:spPr>
          <a:xfrm>
            <a:off x="7564978" y="2201737"/>
            <a:ext cx="3937726" cy="426191"/>
          </a:xfrm>
          <a:prstGeom prst="borderCallout2">
            <a:avLst>
              <a:gd name="adj1" fmla="val 49927"/>
              <a:gd name="adj2" fmla="val -1857"/>
              <a:gd name="adj3" fmla="val -77112"/>
              <a:gd name="adj4" fmla="val -26148"/>
              <a:gd name="adj5" fmla="val -76664"/>
              <a:gd name="adj6" fmla="val -511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Click </a:t>
            </a:r>
            <a:r>
              <a:rPr lang="en-US" sz="1100" dirty="0">
                <a:solidFill>
                  <a:schemeClr val="tx1"/>
                </a:solidFill>
                <a:hlinkClick r:id="rId3"/>
              </a:rPr>
              <a:t>here</a:t>
            </a:r>
            <a:r>
              <a:rPr lang="en-US" sz="1100" dirty="0">
                <a:solidFill>
                  <a:schemeClr val="tx1"/>
                </a:solidFill>
              </a:rPr>
              <a:t> if you want to read Microsoft documentation</a:t>
            </a:r>
            <a:endParaRPr lang="it-IT" sz="1100" dirty="0">
              <a:solidFill>
                <a:schemeClr val="tx1"/>
              </a:solidFill>
            </a:endParaRPr>
          </a:p>
        </p:txBody>
      </p:sp>
    </p:spTree>
    <p:extLst>
      <p:ext uri="{BB962C8B-B14F-4D97-AF65-F5344CB8AC3E}">
        <p14:creationId xmlns:p14="http://schemas.microsoft.com/office/powerpoint/2010/main" val="291194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4D9AB9-8D31-4150-A53C-47C9FA964A53}"/>
              </a:ext>
            </a:extLst>
          </p:cNvPr>
          <p:cNvPicPr>
            <a:picLocks noChangeAspect="1"/>
          </p:cNvPicPr>
          <p:nvPr/>
        </p:nvPicPr>
        <p:blipFill>
          <a:blip r:embed="rId2"/>
          <a:stretch>
            <a:fillRect/>
          </a:stretch>
        </p:blipFill>
        <p:spPr>
          <a:xfrm>
            <a:off x="0" y="226932"/>
            <a:ext cx="12192000" cy="6404135"/>
          </a:xfrm>
          <a:prstGeom prst="rect">
            <a:avLst/>
          </a:prstGeom>
        </p:spPr>
      </p:pic>
      <p:sp>
        <p:nvSpPr>
          <p:cNvPr id="11" name="Arrow: Up 10">
            <a:extLst>
              <a:ext uri="{FF2B5EF4-FFF2-40B4-BE49-F238E27FC236}">
                <a16:creationId xmlns:a16="http://schemas.microsoft.com/office/drawing/2014/main" id="{0718F0AC-5354-4FB9-91D3-5DD1FEEC1B48}"/>
              </a:ext>
            </a:extLst>
          </p:cNvPr>
          <p:cNvSpPr/>
          <p:nvPr/>
        </p:nvSpPr>
        <p:spPr>
          <a:xfrm rot="13955952">
            <a:off x="8053428" y="1174459"/>
            <a:ext cx="134224" cy="12164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rrow: Up 11">
            <a:extLst>
              <a:ext uri="{FF2B5EF4-FFF2-40B4-BE49-F238E27FC236}">
                <a16:creationId xmlns:a16="http://schemas.microsoft.com/office/drawing/2014/main" id="{45F03FF6-36DE-45D0-9E8F-BD2EB72D78E9}"/>
              </a:ext>
            </a:extLst>
          </p:cNvPr>
          <p:cNvSpPr/>
          <p:nvPr/>
        </p:nvSpPr>
        <p:spPr>
          <a:xfrm rot="13955952">
            <a:off x="4766342" y="3382162"/>
            <a:ext cx="134224" cy="12164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9057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4F9D9-9779-4F80-985A-55AB0B801962}"/>
              </a:ext>
            </a:extLst>
          </p:cNvPr>
          <p:cNvPicPr>
            <a:picLocks noChangeAspect="1"/>
          </p:cNvPicPr>
          <p:nvPr/>
        </p:nvPicPr>
        <p:blipFill>
          <a:blip r:embed="rId2"/>
          <a:stretch>
            <a:fillRect/>
          </a:stretch>
        </p:blipFill>
        <p:spPr>
          <a:xfrm>
            <a:off x="0" y="228600"/>
            <a:ext cx="12192000" cy="6400800"/>
          </a:xfrm>
          <a:prstGeom prst="rect">
            <a:avLst/>
          </a:prstGeom>
        </p:spPr>
      </p:pic>
      <p:sp>
        <p:nvSpPr>
          <p:cNvPr id="5" name="Callout: Bent Line 4">
            <a:extLst>
              <a:ext uri="{FF2B5EF4-FFF2-40B4-BE49-F238E27FC236}">
                <a16:creationId xmlns:a16="http://schemas.microsoft.com/office/drawing/2014/main" id="{32CEBB8C-2AC9-462D-824E-86542845655F}"/>
              </a:ext>
            </a:extLst>
          </p:cNvPr>
          <p:cNvSpPr/>
          <p:nvPr/>
        </p:nvSpPr>
        <p:spPr>
          <a:xfrm>
            <a:off x="1669409" y="3632434"/>
            <a:ext cx="5008227" cy="2397154"/>
          </a:xfrm>
          <a:prstGeom prst="borderCallout2">
            <a:avLst>
              <a:gd name="adj1" fmla="val 49927"/>
              <a:gd name="adj2" fmla="val -1857"/>
              <a:gd name="adj3" fmla="val -28888"/>
              <a:gd name="adj4" fmla="val -5880"/>
              <a:gd name="adj5" fmla="val -34496"/>
              <a:gd name="adj6" fmla="val 1262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When any of these criteria are met, the training job is stopped.</a:t>
            </a:r>
          </a:p>
          <a:p>
            <a:r>
              <a:rPr lang="en-US" dirty="0"/>
              <a:t>Training job time (hours): How long to allow the training job to run.</a:t>
            </a:r>
          </a:p>
          <a:p>
            <a:r>
              <a:rPr lang="en-US" dirty="0"/>
              <a:t>Metric score threshold: Minimum metric score for all pipelines. This ensures that if you have a defined target metric you want to reach, you do not spend more time on the training job than necessary.</a:t>
            </a:r>
            <a:endParaRPr lang="it-IT" dirty="0"/>
          </a:p>
        </p:txBody>
      </p:sp>
    </p:spTree>
    <p:extLst>
      <p:ext uri="{BB962C8B-B14F-4D97-AF65-F5344CB8AC3E}">
        <p14:creationId xmlns:p14="http://schemas.microsoft.com/office/powerpoint/2010/main" val="193962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590837-1D35-4FC7-B040-FC8EA2E4A28D}"/>
              </a:ext>
            </a:extLst>
          </p:cNvPr>
          <p:cNvPicPr>
            <a:picLocks noChangeAspect="1"/>
          </p:cNvPicPr>
          <p:nvPr/>
        </p:nvPicPr>
        <p:blipFill>
          <a:blip r:embed="rId2"/>
          <a:stretch>
            <a:fillRect/>
          </a:stretch>
        </p:blipFill>
        <p:spPr>
          <a:xfrm>
            <a:off x="0" y="231775"/>
            <a:ext cx="12192000" cy="6394450"/>
          </a:xfrm>
          <a:prstGeom prst="rect">
            <a:avLst/>
          </a:prstGeom>
        </p:spPr>
      </p:pic>
      <p:sp>
        <p:nvSpPr>
          <p:cNvPr id="9" name="Arrow: Up 8">
            <a:extLst>
              <a:ext uri="{FF2B5EF4-FFF2-40B4-BE49-F238E27FC236}">
                <a16:creationId xmlns:a16="http://schemas.microsoft.com/office/drawing/2014/main" id="{0C9700BE-186D-4C4E-9AB2-3A1D8B524DEF}"/>
              </a:ext>
            </a:extLst>
          </p:cNvPr>
          <p:cNvSpPr/>
          <p:nvPr/>
        </p:nvSpPr>
        <p:spPr>
          <a:xfrm rot="13955952">
            <a:off x="4716007" y="5110294"/>
            <a:ext cx="134224" cy="12164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llout: Bent Line 3">
            <a:extLst>
              <a:ext uri="{FF2B5EF4-FFF2-40B4-BE49-F238E27FC236}">
                <a16:creationId xmlns:a16="http://schemas.microsoft.com/office/drawing/2014/main" id="{48244C81-3000-46E1-8747-ABCE9C9A394E}"/>
              </a:ext>
            </a:extLst>
          </p:cNvPr>
          <p:cNvSpPr/>
          <p:nvPr/>
        </p:nvSpPr>
        <p:spPr>
          <a:xfrm>
            <a:off x="6669247" y="3429000"/>
            <a:ext cx="5008227" cy="2397154"/>
          </a:xfrm>
          <a:prstGeom prst="borderCallout2">
            <a:avLst>
              <a:gd name="adj1" fmla="val 49927"/>
              <a:gd name="adj2" fmla="val -1857"/>
              <a:gd name="adj3" fmla="val -28888"/>
              <a:gd name="adj4" fmla="val -5880"/>
              <a:gd name="adj5" fmla="val -10699"/>
              <a:gd name="adj6" fmla="val -427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0" i="0" dirty="0">
                <a:solidFill>
                  <a:schemeClr val="bg1"/>
                </a:solidFill>
                <a:effectLst/>
                <a:latin typeface="Segoe UI" panose="020B0502040204020203" pitchFamily="34" charset="0"/>
              </a:rPr>
              <a:t>Provide a test dataset (preview) to evaluate the recommended model that automated ML generates for you at the end of your experiment. When you provide test data, a test run is automatically triggered at the end of your experiment. This test run is only run on the best model that was recommended by automated ML. Test data is considered a separate from training and validation, so as to not bias the results of the test run of the recommended model.</a:t>
            </a:r>
            <a:endParaRPr lang="it-IT" sz="1600" dirty="0">
              <a:solidFill>
                <a:schemeClr val="bg1"/>
              </a:solidFill>
            </a:endParaRPr>
          </a:p>
        </p:txBody>
      </p:sp>
    </p:spTree>
    <p:extLst>
      <p:ext uri="{BB962C8B-B14F-4D97-AF65-F5344CB8AC3E}">
        <p14:creationId xmlns:p14="http://schemas.microsoft.com/office/powerpoint/2010/main" val="330229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88F92-3CF9-468D-8202-B70DBC0EFBD5}"/>
              </a:ext>
            </a:extLst>
          </p:cNvPr>
          <p:cNvPicPr>
            <a:picLocks noChangeAspect="1"/>
          </p:cNvPicPr>
          <p:nvPr/>
        </p:nvPicPr>
        <p:blipFill>
          <a:blip r:embed="rId2"/>
          <a:stretch>
            <a:fillRect/>
          </a:stretch>
        </p:blipFill>
        <p:spPr>
          <a:xfrm>
            <a:off x="0" y="226932"/>
            <a:ext cx="12192000" cy="6404135"/>
          </a:xfrm>
          <a:prstGeom prst="rect">
            <a:avLst/>
          </a:prstGeom>
        </p:spPr>
      </p:pic>
      <p:sp>
        <p:nvSpPr>
          <p:cNvPr id="10" name="Arrow: Up 9">
            <a:extLst>
              <a:ext uri="{FF2B5EF4-FFF2-40B4-BE49-F238E27FC236}">
                <a16:creationId xmlns:a16="http://schemas.microsoft.com/office/drawing/2014/main" id="{1712488A-74D0-4FBC-80CC-BDC736EFBA7A}"/>
              </a:ext>
            </a:extLst>
          </p:cNvPr>
          <p:cNvSpPr/>
          <p:nvPr/>
        </p:nvSpPr>
        <p:spPr>
          <a:xfrm rot="19224587">
            <a:off x="3029819" y="773186"/>
            <a:ext cx="134224" cy="12164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rrow: Up 5">
            <a:extLst>
              <a:ext uri="{FF2B5EF4-FFF2-40B4-BE49-F238E27FC236}">
                <a16:creationId xmlns:a16="http://schemas.microsoft.com/office/drawing/2014/main" id="{1368E589-BE24-44D0-9386-821A30F7CE6E}"/>
              </a:ext>
            </a:extLst>
          </p:cNvPr>
          <p:cNvSpPr/>
          <p:nvPr/>
        </p:nvSpPr>
        <p:spPr>
          <a:xfrm rot="539934">
            <a:off x="9591408" y="1386981"/>
            <a:ext cx="134224" cy="12164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404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614DAF-4BBF-42E9-AA4A-584FCC06FDD7}"/>
              </a:ext>
            </a:extLst>
          </p:cNvPr>
          <p:cNvPicPr>
            <a:picLocks noChangeAspect="1"/>
          </p:cNvPicPr>
          <p:nvPr/>
        </p:nvPicPr>
        <p:blipFill>
          <a:blip r:embed="rId2"/>
          <a:stretch>
            <a:fillRect/>
          </a:stretch>
        </p:blipFill>
        <p:spPr>
          <a:xfrm>
            <a:off x="0" y="222250"/>
            <a:ext cx="12192000" cy="6413500"/>
          </a:xfrm>
          <a:prstGeom prst="rect">
            <a:avLst/>
          </a:prstGeom>
        </p:spPr>
      </p:pic>
      <p:sp>
        <p:nvSpPr>
          <p:cNvPr id="14" name="Arrow: Up 13">
            <a:extLst>
              <a:ext uri="{FF2B5EF4-FFF2-40B4-BE49-F238E27FC236}">
                <a16:creationId xmlns:a16="http://schemas.microsoft.com/office/drawing/2014/main" id="{C55B4796-2CFF-43B5-865F-0A42EBD9BE95}"/>
              </a:ext>
            </a:extLst>
          </p:cNvPr>
          <p:cNvSpPr/>
          <p:nvPr/>
        </p:nvSpPr>
        <p:spPr>
          <a:xfrm rot="11738149">
            <a:off x="9060505" y="1914630"/>
            <a:ext cx="134224" cy="12164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llout: Bent Line 14">
            <a:extLst>
              <a:ext uri="{FF2B5EF4-FFF2-40B4-BE49-F238E27FC236}">
                <a16:creationId xmlns:a16="http://schemas.microsoft.com/office/drawing/2014/main" id="{0064EA0D-B5C0-41A3-BFBE-F86D38026A78}"/>
              </a:ext>
            </a:extLst>
          </p:cNvPr>
          <p:cNvSpPr/>
          <p:nvPr/>
        </p:nvSpPr>
        <p:spPr>
          <a:xfrm>
            <a:off x="7395800" y="960840"/>
            <a:ext cx="2734811" cy="864066"/>
          </a:xfrm>
          <a:prstGeom prst="borderCallout2">
            <a:avLst>
              <a:gd name="adj1" fmla="val 49927"/>
              <a:gd name="adj2" fmla="val -1857"/>
              <a:gd name="adj3" fmla="val 162370"/>
              <a:gd name="adj4" fmla="val -40209"/>
              <a:gd name="adj5" fmla="val 84462"/>
              <a:gd name="adj6" fmla="val -161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during training you can see all models compared</a:t>
            </a:r>
            <a:endParaRPr lang="it-IT" dirty="0"/>
          </a:p>
        </p:txBody>
      </p:sp>
      <p:sp>
        <p:nvSpPr>
          <p:cNvPr id="4" name="Rectangle 3">
            <a:extLst>
              <a:ext uri="{FF2B5EF4-FFF2-40B4-BE49-F238E27FC236}">
                <a16:creationId xmlns:a16="http://schemas.microsoft.com/office/drawing/2014/main" id="{21DF6353-EDC8-442C-A266-82632A94AB7E}"/>
              </a:ext>
            </a:extLst>
          </p:cNvPr>
          <p:cNvSpPr/>
          <p:nvPr/>
        </p:nvSpPr>
        <p:spPr>
          <a:xfrm>
            <a:off x="1258349" y="3028426"/>
            <a:ext cx="6568579" cy="400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53747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TotalTime>
  <Words>846</Words>
  <Application>Microsoft Office PowerPoint</Application>
  <PresentationFormat>Widescreen</PresentationFormat>
  <Paragraphs>89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 Canonico</dc:creator>
  <cp:lastModifiedBy>Luca Canonico</cp:lastModifiedBy>
  <cp:revision>35</cp:revision>
  <dcterms:created xsi:type="dcterms:W3CDTF">2022-03-13T11:36:26Z</dcterms:created>
  <dcterms:modified xsi:type="dcterms:W3CDTF">2022-03-19T11:36:33Z</dcterms:modified>
</cp:coreProperties>
</file>